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theme/theme3.xml" ContentType="application/vnd.openxmlformats-officedocument.theme+xml"/>
  <Override PartName="/ppt/slideLayouts/slideLayout19.xml" ContentType="application/vnd.openxmlformats-officedocument.presentationml.slideLayout+xml"/>
  <Override PartName="/ppt/theme/theme4.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4" r:id="rId5"/>
    <p:sldMasterId id="2147483666" r:id="rId6"/>
    <p:sldMasterId id="2147483672" r:id="rId7"/>
  </p:sldMasterIdLst>
  <p:sldIdLst>
    <p:sldId id="405" r:id="rId8"/>
    <p:sldId id="392" r:id="rId9"/>
    <p:sldId id="265" r:id="rId10"/>
    <p:sldId id="410" r:id="rId11"/>
    <p:sldId id="400" r:id="rId12"/>
    <p:sldId id="401" r:id="rId13"/>
    <p:sldId id="407" r:id="rId14"/>
    <p:sldId id="389" r:id="rId15"/>
    <p:sldId id="390" r:id="rId16"/>
    <p:sldId id="373" r:id="rId17"/>
    <p:sldId id="388" r:id="rId18"/>
    <p:sldId id="386" r:id="rId19"/>
    <p:sldId id="376" r:id="rId20"/>
    <p:sldId id="396" r:id="rId21"/>
    <p:sldId id="374" r:id="rId22"/>
    <p:sldId id="380" r:id="rId23"/>
    <p:sldId id="393" r:id="rId24"/>
    <p:sldId id="402" r:id="rId25"/>
    <p:sldId id="382" r:id="rId26"/>
    <p:sldId id="383" r:id="rId27"/>
    <p:sldId id="384" r:id="rId28"/>
    <p:sldId id="387" r:id="rId29"/>
    <p:sldId id="385"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8" d="100"/>
          <a:sy n="98" d="100"/>
        </p:scale>
        <p:origin x="103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microsoft.com/office/2016/11/relationships/changesInfo" Target="changesInfos/changesInfo1.xml"/><Relationship Id="rId8"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arlie Foulkes" userId="c9c25b9b-0304-49f8-bbd5-a38328e9116c" providerId="ADAL" clId="{6840527E-28FC-4DA5-BA4E-1BD4BEA21DF2}"/>
    <pc:docChg chg="custSel modSld">
      <pc:chgData name="Charlie Foulkes" userId="c9c25b9b-0304-49f8-bbd5-a38328e9116c" providerId="ADAL" clId="{6840527E-28FC-4DA5-BA4E-1BD4BEA21DF2}" dt="2026-07-22T09:06:07.044" v="49" actId="14100"/>
      <pc:docMkLst>
        <pc:docMk/>
      </pc:docMkLst>
      <pc:sldChg chg="modSp mod">
        <pc:chgData name="Charlie Foulkes" userId="c9c25b9b-0304-49f8-bbd5-a38328e9116c" providerId="ADAL" clId="{6840527E-28FC-4DA5-BA4E-1BD4BEA21DF2}" dt="2026-07-22T09:06:07.044" v="49" actId="14100"/>
        <pc:sldMkLst>
          <pc:docMk/>
          <pc:sldMk cId="182397763" sldId="383"/>
        </pc:sldMkLst>
        <pc:spChg chg="mod">
          <ac:chgData name="Charlie Foulkes" userId="c9c25b9b-0304-49f8-bbd5-a38328e9116c" providerId="ADAL" clId="{6840527E-28FC-4DA5-BA4E-1BD4BEA21DF2}" dt="2026-07-22T09:06:07.044" v="49" actId="14100"/>
          <ac:spMkLst>
            <pc:docMk/>
            <pc:sldMk cId="182397763" sldId="383"/>
            <ac:spMk id="4" creationId="{32D61F62-3D02-DF49-4D98-3C8D046DDB6B}"/>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158B0-7985-230D-0BED-2FE5801664F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4360DB6-9A22-0CB9-5755-3151919DBA0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0420EF9-E7E7-0510-E552-C62C4B028712}"/>
              </a:ext>
            </a:extLst>
          </p:cNvPr>
          <p:cNvSpPr>
            <a:spLocks noGrp="1"/>
          </p:cNvSpPr>
          <p:nvPr>
            <p:ph type="dt" sz="half" idx="10"/>
          </p:nvPr>
        </p:nvSpPr>
        <p:spPr/>
        <p:txBody>
          <a:bodyPr/>
          <a:lstStyle/>
          <a:p>
            <a:fld id="{76453766-ACE5-4EBC-B756-293A5B27BC8C}" type="datetimeFigureOut">
              <a:rPr lang="en-GB" smtClean="0"/>
              <a:t>22/07/2026</a:t>
            </a:fld>
            <a:endParaRPr lang="en-GB"/>
          </a:p>
        </p:txBody>
      </p:sp>
      <p:sp>
        <p:nvSpPr>
          <p:cNvPr id="5" name="Footer Placeholder 4">
            <a:extLst>
              <a:ext uri="{FF2B5EF4-FFF2-40B4-BE49-F238E27FC236}">
                <a16:creationId xmlns:a16="http://schemas.microsoft.com/office/drawing/2014/main" id="{DE96D6A1-CAB2-9080-13BB-7C9654B7F07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C7D4A82-899F-C33D-32FB-684134F90EAF}"/>
              </a:ext>
            </a:extLst>
          </p:cNvPr>
          <p:cNvSpPr>
            <a:spLocks noGrp="1"/>
          </p:cNvSpPr>
          <p:nvPr>
            <p:ph type="sldNum" sz="quarter" idx="12"/>
          </p:nvPr>
        </p:nvSpPr>
        <p:spPr/>
        <p:txBody>
          <a:bodyPr/>
          <a:lstStyle/>
          <a:p>
            <a:fld id="{B4BF5270-BD2E-4354-8EF7-E050C484FF0D}" type="slidenum">
              <a:rPr lang="en-GB" smtClean="0"/>
              <a:t>‹#›</a:t>
            </a:fld>
            <a:endParaRPr lang="en-GB"/>
          </a:p>
        </p:txBody>
      </p:sp>
    </p:spTree>
    <p:extLst>
      <p:ext uri="{BB962C8B-B14F-4D97-AF65-F5344CB8AC3E}">
        <p14:creationId xmlns:p14="http://schemas.microsoft.com/office/powerpoint/2010/main" val="23109756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A0B18-8726-5BE1-4BC5-108BBDD5D01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1EC1E7A-9D8D-287E-1D19-899D4EBE3AF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CDFFC48-3CA4-3E9D-FFF1-194F36FE02A9}"/>
              </a:ext>
            </a:extLst>
          </p:cNvPr>
          <p:cNvSpPr>
            <a:spLocks noGrp="1"/>
          </p:cNvSpPr>
          <p:nvPr>
            <p:ph type="dt" sz="half" idx="10"/>
          </p:nvPr>
        </p:nvSpPr>
        <p:spPr/>
        <p:txBody>
          <a:bodyPr/>
          <a:lstStyle/>
          <a:p>
            <a:fld id="{76453766-ACE5-4EBC-B756-293A5B27BC8C}" type="datetimeFigureOut">
              <a:rPr lang="en-GB" smtClean="0"/>
              <a:t>22/07/2026</a:t>
            </a:fld>
            <a:endParaRPr lang="en-GB"/>
          </a:p>
        </p:txBody>
      </p:sp>
      <p:sp>
        <p:nvSpPr>
          <p:cNvPr id="5" name="Footer Placeholder 4">
            <a:extLst>
              <a:ext uri="{FF2B5EF4-FFF2-40B4-BE49-F238E27FC236}">
                <a16:creationId xmlns:a16="http://schemas.microsoft.com/office/drawing/2014/main" id="{EC5E5B14-5094-291B-1BEB-DF551F5FD86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799628B-D7C3-B6AB-9FC7-F6CDE612AF33}"/>
              </a:ext>
            </a:extLst>
          </p:cNvPr>
          <p:cNvSpPr>
            <a:spLocks noGrp="1"/>
          </p:cNvSpPr>
          <p:nvPr>
            <p:ph type="sldNum" sz="quarter" idx="12"/>
          </p:nvPr>
        </p:nvSpPr>
        <p:spPr/>
        <p:txBody>
          <a:bodyPr/>
          <a:lstStyle/>
          <a:p>
            <a:fld id="{B4BF5270-BD2E-4354-8EF7-E050C484FF0D}" type="slidenum">
              <a:rPr lang="en-GB" smtClean="0"/>
              <a:t>‹#›</a:t>
            </a:fld>
            <a:endParaRPr lang="en-GB"/>
          </a:p>
        </p:txBody>
      </p:sp>
    </p:spTree>
    <p:extLst>
      <p:ext uri="{BB962C8B-B14F-4D97-AF65-F5344CB8AC3E}">
        <p14:creationId xmlns:p14="http://schemas.microsoft.com/office/powerpoint/2010/main" val="12642198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7A210-CB2B-D6DF-56F7-0D6AF51135A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3D4E0D2-0ED9-4C86-54AE-0D963819C1C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B777F4-94AE-BD45-A0EA-D5F5A9BB3707}"/>
              </a:ext>
            </a:extLst>
          </p:cNvPr>
          <p:cNvSpPr>
            <a:spLocks noGrp="1"/>
          </p:cNvSpPr>
          <p:nvPr>
            <p:ph type="dt" sz="half" idx="10"/>
          </p:nvPr>
        </p:nvSpPr>
        <p:spPr/>
        <p:txBody>
          <a:bodyPr/>
          <a:lstStyle/>
          <a:p>
            <a:fld id="{76453766-ACE5-4EBC-B756-293A5B27BC8C}" type="datetimeFigureOut">
              <a:rPr lang="en-GB" smtClean="0"/>
              <a:t>22/07/2026</a:t>
            </a:fld>
            <a:endParaRPr lang="en-GB"/>
          </a:p>
        </p:txBody>
      </p:sp>
      <p:sp>
        <p:nvSpPr>
          <p:cNvPr id="5" name="Footer Placeholder 4">
            <a:extLst>
              <a:ext uri="{FF2B5EF4-FFF2-40B4-BE49-F238E27FC236}">
                <a16:creationId xmlns:a16="http://schemas.microsoft.com/office/drawing/2014/main" id="{5AA8146D-FBFA-5E4B-F328-F8EE71E5C8D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B19971A-5EE6-805F-B77D-00F2D1FD981A}"/>
              </a:ext>
            </a:extLst>
          </p:cNvPr>
          <p:cNvSpPr>
            <a:spLocks noGrp="1"/>
          </p:cNvSpPr>
          <p:nvPr>
            <p:ph type="sldNum" sz="quarter" idx="12"/>
          </p:nvPr>
        </p:nvSpPr>
        <p:spPr/>
        <p:txBody>
          <a:bodyPr/>
          <a:lstStyle/>
          <a:p>
            <a:fld id="{B4BF5270-BD2E-4354-8EF7-E050C484FF0D}" type="slidenum">
              <a:rPr lang="en-GB" smtClean="0"/>
              <a:t>‹#›</a:t>
            </a:fld>
            <a:endParaRPr lang="en-GB"/>
          </a:p>
        </p:txBody>
      </p:sp>
    </p:spTree>
    <p:extLst>
      <p:ext uri="{BB962C8B-B14F-4D97-AF65-F5344CB8AC3E}">
        <p14:creationId xmlns:p14="http://schemas.microsoft.com/office/powerpoint/2010/main" val="3521061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A23F6-0D67-59E5-6D8B-115D9DC1D3F9}"/>
              </a:ext>
            </a:extLst>
          </p:cNvPr>
          <p:cNvSpPr>
            <a:spLocks noGrp="1"/>
          </p:cNvSpPr>
          <p:nvPr>
            <p:ph type="title"/>
          </p:nvPr>
        </p:nvSpPr>
        <p:spPr>
          <a:xfrm>
            <a:off x="175491" y="171740"/>
            <a:ext cx="11841018" cy="429418"/>
          </a:xfrm>
          <a:noFill/>
        </p:spPr>
        <p:txBody>
          <a:bodyPr>
            <a:normAutofit/>
          </a:bodyPr>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F65B676-EA78-00E4-C36A-06C14AB6447C}"/>
              </a:ext>
            </a:extLst>
          </p:cNvPr>
          <p:cNvSpPr>
            <a:spLocks noGrp="1"/>
          </p:cNvSpPr>
          <p:nvPr>
            <p:ph sz="half" idx="1"/>
          </p:nvPr>
        </p:nvSpPr>
        <p:spPr>
          <a:xfrm>
            <a:off x="175491" y="938933"/>
            <a:ext cx="5920509" cy="5418859"/>
          </a:xfrm>
          <a:solidFill>
            <a:schemeClr val="bg1">
              <a:lumMod val="65000"/>
            </a:schemeClr>
          </a:solidFill>
        </p:spPr>
        <p:txBody>
          <a:bodyPr/>
          <a:lstStyle>
            <a:lvl1pPr marL="342900" indent="-342900">
              <a:buFont typeface="Arial" panose="020B0604020202020204" pitchFamily="34" charset="0"/>
              <a:buChar char="•"/>
              <a:defRPr sz="2400">
                <a:solidFill>
                  <a:schemeClr val="tx1"/>
                </a:solidFill>
              </a:defRPr>
            </a:lvl1pPr>
          </a:lstStyle>
          <a:p>
            <a:pPr lvl="0"/>
            <a:r>
              <a:rPr lang="en-US"/>
              <a:t>Click to edit Master text styles</a:t>
            </a:r>
          </a:p>
          <a:p>
            <a:pPr lvl="0"/>
            <a:r>
              <a:rPr lang="en-US"/>
              <a:t>Fifth level</a:t>
            </a:r>
            <a:endParaRPr lang="en-GB"/>
          </a:p>
        </p:txBody>
      </p:sp>
      <p:sp>
        <p:nvSpPr>
          <p:cNvPr id="8" name="Content Placeholder 2">
            <a:extLst>
              <a:ext uri="{FF2B5EF4-FFF2-40B4-BE49-F238E27FC236}">
                <a16:creationId xmlns:a16="http://schemas.microsoft.com/office/drawing/2014/main" id="{B71D319D-1585-E963-192B-D9EB76CC8740}"/>
              </a:ext>
            </a:extLst>
          </p:cNvPr>
          <p:cNvSpPr>
            <a:spLocks noGrp="1"/>
          </p:cNvSpPr>
          <p:nvPr>
            <p:ph sz="half" idx="13"/>
          </p:nvPr>
        </p:nvSpPr>
        <p:spPr>
          <a:xfrm>
            <a:off x="6317673" y="938933"/>
            <a:ext cx="5772727" cy="5418859"/>
          </a:xfrm>
          <a:solidFill>
            <a:schemeClr val="bg1">
              <a:lumMod val="65000"/>
            </a:schemeClr>
          </a:solidFill>
        </p:spPr>
        <p:txBody>
          <a:bodyPr/>
          <a:lstStyle>
            <a:lvl1pPr marL="342900" indent="-342900">
              <a:buFont typeface="Arial" panose="020B0604020202020204" pitchFamily="34" charset="0"/>
              <a:buChar char="•"/>
              <a:defRPr sz="2400">
                <a:solidFill>
                  <a:schemeClr val="tx1"/>
                </a:solidFill>
              </a:defRPr>
            </a:lvl1pPr>
          </a:lstStyle>
          <a:p>
            <a:pPr lvl="0"/>
            <a:r>
              <a:rPr lang="en-US"/>
              <a:t>Click to edit Master text styles</a:t>
            </a:r>
          </a:p>
          <a:p>
            <a:pPr lvl="0"/>
            <a:r>
              <a:rPr lang="en-US"/>
              <a:t>Fifth level</a:t>
            </a:r>
            <a:endParaRPr lang="en-GB"/>
          </a:p>
        </p:txBody>
      </p:sp>
      <p:pic>
        <p:nvPicPr>
          <p:cNvPr id="9" name="Picture 8" descr="Logo&#10;&#10;Description automatically generated">
            <a:extLst>
              <a:ext uri="{FF2B5EF4-FFF2-40B4-BE49-F238E27FC236}">
                <a16:creationId xmlns:a16="http://schemas.microsoft.com/office/drawing/2014/main" id="{F3F0F78A-49C0-2F67-26D2-AB452F58A6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85679" y="300830"/>
            <a:ext cx="1668485" cy="300327"/>
          </a:xfrm>
          <a:prstGeom prst="rect">
            <a:avLst/>
          </a:prstGeom>
        </p:spPr>
      </p:pic>
      <p:cxnSp>
        <p:nvCxnSpPr>
          <p:cNvPr id="11" name="Straight Connector 10">
            <a:extLst>
              <a:ext uri="{FF2B5EF4-FFF2-40B4-BE49-F238E27FC236}">
                <a16:creationId xmlns:a16="http://schemas.microsoft.com/office/drawing/2014/main" id="{D8BA035B-200F-DE64-72BE-F0B90209449D}"/>
              </a:ext>
            </a:extLst>
          </p:cNvPr>
          <p:cNvCxnSpPr>
            <a:cxnSpLocks/>
          </p:cNvCxnSpPr>
          <p:nvPr userDrawn="1"/>
        </p:nvCxnSpPr>
        <p:spPr>
          <a:xfrm>
            <a:off x="175491" y="601157"/>
            <a:ext cx="11841018" cy="0"/>
          </a:xfrm>
          <a:prstGeom prst="line">
            <a:avLst/>
          </a:prstGeom>
          <a:ln>
            <a:solidFill>
              <a:schemeClr val="bg1">
                <a:lumMod val="50000"/>
              </a:schemeClr>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850409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A23F6-0D67-59E5-6D8B-115D9DC1D3F9}"/>
              </a:ext>
            </a:extLst>
          </p:cNvPr>
          <p:cNvSpPr>
            <a:spLocks noGrp="1"/>
          </p:cNvSpPr>
          <p:nvPr>
            <p:ph type="title" hasCustomPrompt="1"/>
          </p:nvPr>
        </p:nvSpPr>
        <p:spPr>
          <a:xfrm>
            <a:off x="175491" y="171740"/>
            <a:ext cx="11841018" cy="429418"/>
          </a:xfrm>
          <a:noFill/>
        </p:spPr>
        <p:txBody>
          <a:bodyPr>
            <a:noAutofit/>
          </a:bodyPr>
          <a:lstStyle>
            <a:lvl1pPr>
              <a:defRPr sz="29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F65B676-EA78-00E4-C36A-06C14AB6447C}"/>
              </a:ext>
            </a:extLst>
          </p:cNvPr>
          <p:cNvSpPr>
            <a:spLocks noGrp="1"/>
          </p:cNvSpPr>
          <p:nvPr>
            <p:ph sz="half" idx="1"/>
          </p:nvPr>
        </p:nvSpPr>
        <p:spPr>
          <a:xfrm>
            <a:off x="175491" y="938933"/>
            <a:ext cx="5920509" cy="2146011"/>
          </a:xfrm>
          <a:solidFill>
            <a:schemeClr val="bg1">
              <a:lumMod val="50000"/>
            </a:schemeClr>
          </a:solidFill>
        </p:spPr>
        <p:txBody>
          <a:bodyPr/>
          <a:lstStyle>
            <a:lvl1pPr marL="342900" indent="-342900">
              <a:buFont typeface="Arial" panose="020B0604020202020204" pitchFamily="34" charset="0"/>
              <a:buChar char="•"/>
              <a:defRPr sz="2400">
                <a:solidFill>
                  <a:schemeClr val="tx1"/>
                </a:solidFill>
              </a:defRPr>
            </a:lvl1pPr>
          </a:lstStyle>
          <a:p>
            <a:pPr lvl="0"/>
            <a:r>
              <a:rPr lang="en-US"/>
              <a:t>Click to edit Master text styles</a:t>
            </a:r>
          </a:p>
          <a:p>
            <a:pPr lvl="0"/>
            <a:r>
              <a:rPr lang="en-US"/>
              <a:t>Fifth level</a:t>
            </a:r>
            <a:endParaRPr lang="en-GB"/>
          </a:p>
        </p:txBody>
      </p:sp>
      <p:sp>
        <p:nvSpPr>
          <p:cNvPr id="8" name="Content Placeholder 2">
            <a:extLst>
              <a:ext uri="{FF2B5EF4-FFF2-40B4-BE49-F238E27FC236}">
                <a16:creationId xmlns:a16="http://schemas.microsoft.com/office/drawing/2014/main" id="{B71D319D-1585-E963-192B-D9EB76CC8740}"/>
              </a:ext>
            </a:extLst>
          </p:cNvPr>
          <p:cNvSpPr>
            <a:spLocks noGrp="1"/>
          </p:cNvSpPr>
          <p:nvPr>
            <p:ph sz="half" idx="13"/>
          </p:nvPr>
        </p:nvSpPr>
        <p:spPr>
          <a:xfrm>
            <a:off x="6317673" y="938933"/>
            <a:ext cx="5772727" cy="2146003"/>
          </a:xfrm>
          <a:solidFill>
            <a:schemeClr val="bg1">
              <a:lumMod val="50000"/>
            </a:schemeClr>
          </a:solidFill>
        </p:spPr>
        <p:txBody>
          <a:bodyPr/>
          <a:lstStyle>
            <a:lvl1pPr marL="342900" indent="-342900">
              <a:buFont typeface="Arial" panose="020B0604020202020204" pitchFamily="34" charset="0"/>
              <a:buChar char="•"/>
              <a:defRPr sz="2400">
                <a:solidFill>
                  <a:schemeClr val="tx1"/>
                </a:solidFill>
              </a:defRPr>
            </a:lvl1pPr>
          </a:lstStyle>
          <a:p>
            <a:pPr lvl="0"/>
            <a:r>
              <a:rPr lang="en-US"/>
              <a:t>Click to edit Master text styles</a:t>
            </a:r>
          </a:p>
          <a:p>
            <a:pPr lvl="0"/>
            <a:r>
              <a:rPr lang="en-US"/>
              <a:t>Fifth level</a:t>
            </a:r>
            <a:endParaRPr lang="en-GB"/>
          </a:p>
        </p:txBody>
      </p:sp>
      <p:pic>
        <p:nvPicPr>
          <p:cNvPr id="9" name="Picture 8" descr="Logo&#10;&#10;Description automatically generated">
            <a:extLst>
              <a:ext uri="{FF2B5EF4-FFF2-40B4-BE49-F238E27FC236}">
                <a16:creationId xmlns:a16="http://schemas.microsoft.com/office/drawing/2014/main" id="{F3F0F78A-49C0-2F67-26D2-AB452F58A6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85679" y="300830"/>
            <a:ext cx="1668485" cy="300327"/>
          </a:xfrm>
          <a:prstGeom prst="rect">
            <a:avLst/>
          </a:prstGeom>
        </p:spPr>
      </p:pic>
      <p:cxnSp>
        <p:nvCxnSpPr>
          <p:cNvPr id="11" name="Straight Connector 10">
            <a:extLst>
              <a:ext uri="{FF2B5EF4-FFF2-40B4-BE49-F238E27FC236}">
                <a16:creationId xmlns:a16="http://schemas.microsoft.com/office/drawing/2014/main" id="{D8BA035B-200F-DE64-72BE-F0B90209449D}"/>
              </a:ext>
            </a:extLst>
          </p:cNvPr>
          <p:cNvCxnSpPr>
            <a:cxnSpLocks/>
          </p:cNvCxnSpPr>
          <p:nvPr userDrawn="1"/>
        </p:nvCxnSpPr>
        <p:spPr>
          <a:xfrm>
            <a:off x="175491" y="601157"/>
            <a:ext cx="11841018" cy="0"/>
          </a:xfrm>
          <a:prstGeom prst="line">
            <a:avLst/>
          </a:prstGeom>
          <a:ln>
            <a:solidFill>
              <a:schemeClr val="bg1">
                <a:lumMod val="50000"/>
              </a:schemeClr>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4096520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A23F6-0D67-59E5-6D8B-115D9DC1D3F9}"/>
              </a:ext>
            </a:extLst>
          </p:cNvPr>
          <p:cNvSpPr>
            <a:spLocks noGrp="1"/>
          </p:cNvSpPr>
          <p:nvPr>
            <p:ph type="title" hasCustomPrompt="1"/>
          </p:nvPr>
        </p:nvSpPr>
        <p:spPr>
          <a:xfrm>
            <a:off x="175491" y="171740"/>
            <a:ext cx="11841018" cy="429418"/>
          </a:xfrm>
          <a:noFill/>
        </p:spPr>
        <p:txBody>
          <a:bodyPr>
            <a:noAutofit/>
          </a:bodyPr>
          <a:lstStyle>
            <a:lvl1pPr>
              <a:defRPr sz="29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F65B676-EA78-00E4-C36A-06C14AB6447C}"/>
              </a:ext>
            </a:extLst>
          </p:cNvPr>
          <p:cNvSpPr>
            <a:spLocks noGrp="1"/>
          </p:cNvSpPr>
          <p:nvPr>
            <p:ph sz="half" idx="1"/>
          </p:nvPr>
        </p:nvSpPr>
        <p:spPr>
          <a:xfrm>
            <a:off x="175491" y="2373745"/>
            <a:ext cx="5920509" cy="4312511"/>
          </a:xfrm>
          <a:solidFill>
            <a:schemeClr val="bg1">
              <a:lumMod val="50000"/>
            </a:schemeClr>
          </a:solidFill>
        </p:spPr>
        <p:txBody>
          <a:bodyPr/>
          <a:lstStyle>
            <a:lvl1pPr marL="342900" indent="-342900">
              <a:buFont typeface="Arial" panose="020B0604020202020204" pitchFamily="34" charset="0"/>
              <a:buChar char="•"/>
              <a:defRPr sz="2400">
                <a:solidFill>
                  <a:schemeClr val="tx1"/>
                </a:solidFill>
              </a:defRPr>
            </a:lvl1pPr>
          </a:lstStyle>
          <a:p>
            <a:pPr lvl="0"/>
            <a:r>
              <a:rPr lang="en-US"/>
              <a:t>Click to edit Master text styles</a:t>
            </a:r>
          </a:p>
          <a:p>
            <a:pPr lvl="0"/>
            <a:r>
              <a:rPr lang="en-US"/>
              <a:t>Fifth level</a:t>
            </a:r>
            <a:endParaRPr lang="en-GB"/>
          </a:p>
        </p:txBody>
      </p:sp>
      <p:sp>
        <p:nvSpPr>
          <p:cNvPr id="8" name="Content Placeholder 2">
            <a:extLst>
              <a:ext uri="{FF2B5EF4-FFF2-40B4-BE49-F238E27FC236}">
                <a16:creationId xmlns:a16="http://schemas.microsoft.com/office/drawing/2014/main" id="{B71D319D-1585-E963-192B-D9EB76CC8740}"/>
              </a:ext>
            </a:extLst>
          </p:cNvPr>
          <p:cNvSpPr>
            <a:spLocks noGrp="1"/>
          </p:cNvSpPr>
          <p:nvPr>
            <p:ph sz="half" idx="13"/>
          </p:nvPr>
        </p:nvSpPr>
        <p:spPr>
          <a:xfrm>
            <a:off x="6317673" y="2373743"/>
            <a:ext cx="5772727" cy="4312517"/>
          </a:xfrm>
          <a:solidFill>
            <a:schemeClr val="bg1">
              <a:lumMod val="50000"/>
            </a:schemeClr>
          </a:solidFill>
        </p:spPr>
        <p:txBody>
          <a:bodyPr/>
          <a:lstStyle>
            <a:lvl1pPr marL="342900" indent="-342900">
              <a:buFont typeface="Arial" panose="020B0604020202020204" pitchFamily="34" charset="0"/>
              <a:buChar char="•"/>
              <a:defRPr sz="2400">
                <a:solidFill>
                  <a:schemeClr val="tx1"/>
                </a:solidFill>
              </a:defRPr>
            </a:lvl1pPr>
          </a:lstStyle>
          <a:p>
            <a:pPr lvl="0"/>
            <a:r>
              <a:rPr lang="en-US"/>
              <a:t>Click to edit Master text styles</a:t>
            </a:r>
          </a:p>
          <a:p>
            <a:pPr lvl="0"/>
            <a:r>
              <a:rPr lang="en-US"/>
              <a:t>Fifth level</a:t>
            </a:r>
            <a:endParaRPr lang="en-GB"/>
          </a:p>
        </p:txBody>
      </p:sp>
      <p:pic>
        <p:nvPicPr>
          <p:cNvPr id="9" name="Picture 8" descr="Logo&#10;&#10;Description automatically generated">
            <a:extLst>
              <a:ext uri="{FF2B5EF4-FFF2-40B4-BE49-F238E27FC236}">
                <a16:creationId xmlns:a16="http://schemas.microsoft.com/office/drawing/2014/main" id="{F3F0F78A-49C0-2F67-26D2-AB452F58A6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85679" y="300830"/>
            <a:ext cx="1668485" cy="300327"/>
          </a:xfrm>
          <a:prstGeom prst="rect">
            <a:avLst/>
          </a:prstGeom>
        </p:spPr>
      </p:pic>
      <p:cxnSp>
        <p:nvCxnSpPr>
          <p:cNvPr id="11" name="Straight Connector 10">
            <a:extLst>
              <a:ext uri="{FF2B5EF4-FFF2-40B4-BE49-F238E27FC236}">
                <a16:creationId xmlns:a16="http://schemas.microsoft.com/office/drawing/2014/main" id="{D8BA035B-200F-DE64-72BE-F0B90209449D}"/>
              </a:ext>
            </a:extLst>
          </p:cNvPr>
          <p:cNvCxnSpPr>
            <a:cxnSpLocks/>
          </p:cNvCxnSpPr>
          <p:nvPr userDrawn="1"/>
        </p:nvCxnSpPr>
        <p:spPr>
          <a:xfrm>
            <a:off x="175491" y="601157"/>
            <a:ext cx="11841018" cy="0"/>
          </a:xfrm>
          <a:prstGeom prst="line">
            <a:avLst/>
          </a:prstGeom>
          <a:ln>
            <a:solidFill>
              <a:schemeClr val="bg1">
                <a:lumMod val="65000"/>
              </a:schemeClr>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448421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A23F6-0D67-59E5-6D8B-115D9DC1D3F9}"/>
              </a:ext>
            </a:extLst>
          </p:cNvPr>
          <p:cNvSpPr>
            <a:spLocks noGrp="1"/>
          </p:cNvSpPr>
          <p:nvPr>
            <p:ph type="title" hasCustomPrompt="1"/>
          </p:nvPr>
        </p:nvSpPr>
        <p:spPr>
          <a:xfrm>
            <a:off x="175491" y="171740"/>
            <a:ext cx="11841018" cy="429418"/>
          </a:xfrm>
          <a:noFill/>
        </p:spPr>
        <p:txBody>
          <a:bodyPr>
            <a:noAutofit/>
          </a:bodyPr>
          <a:lstStyle>
            <a:lvl1pPr>
              <a:defRPr sz="29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F65B676-EA78-00E4-C36A-06C14AB6447C}"/>
              </a:ext>
            </a:extLst>
          </p:cNvPr>
          <p:cNvSpPr>
            <a:spLocks noGrp="1"/>
          </p:cNvSpPr>
          <p:nvPr>
            <p:ph sz="half" idx="1"/>
          </p:nvPr>
        </p:nvSpPr>
        <p:spPr>
          <a:xfrm>
            <a:off x="175491" y="2373745"/>
            <a:ext cx="5920509" cy="4312511"/>
          </a:xfrm>
          <a:solidFill>
            <a:schemeClr val="bg1">
              <a:lumMod val="50000"/>
            </a:schemeClr>
          </a:solidFill>
        </p:spPr>
        <p:txBody>
          <a:bodyPr/>
          <a:lstStyle>
            <a:lvl1pPr marL="342900" indent="-342900">
              <a:buFont typeface="Arial" panose="020B0604020202020204" pitchFamily="34" charset="0"/>
              <a:buChar char="•"/>
              <a:defRPr sz="2400">
                <a:solidFill>
                  <a:schemeClr val="tx1"/>
                </a:solidFill>
              </a:defRPr>
            </a:lvl1pPr>
          </a:lstStyle>
          <a:p>
            <a:pPr lvl="0"/>
            <a:r>
              <a:rPr lang="en-US"/>
              <a:t>Click to edit Master text styles</a:t>
            </a:r>
          </a:p>
          <a:p>
            <a:pPr lvl="0"/>
            <a:r>
              <a:rPr lang="en-US"/>
              <a:t>Fifth level</a:t>
            </a:r>
            <a:endParaRPr lang="en-GB"/>
          </a:p>
        </p:txBody>
      </p:sp>
      <p:sp>
        <p:nvSpPr>
          <p:cNvPr id="8" name="Content Placeholder 2">
            <a:extLst>
              <a:ext uri="{FF2B5EF4-FFF2-40B4-BE49-F238E27FC236}">
                <a16:creationId xmlns:a16="http://schemas.microsoft.com/office/drawing/2014/main" id="{B71D319D-1585-E963-192B-D9EB76CC8740}"/>
              </a:ext>
            </a:extLst>
          </p:cNvPr>
          <p:cNvSpPr>
            <a:spLocks noGrp="1"/>
          </p:cNvSpPr>
          <p:nvPr>
            <p:ph sz="half" idx="13"/>
          </p:nvPr>
        </p:nvSpPr>
        <p:spPr>
          <a:xfrm>
            <a:off x="6317673" y="2373743"/>
            <a:ext cx="5772727" cy="4312517"/>
          </a:xfrm>
          <a:solidFill>
            <a:schemeClr val="bg1">
              <a:lumMod val="50000"/>
            </a:schemeClr>
          </a:solidFill>
        </p:spPr>
        <p:txBody>
          <a:bodyPr/>
          <a:lstStyle>
            <a:lvl1pPr marL="342900" indent="-342900">
              <a:buFont typeface="Arial" panose="020B0604020202020204" pitchFamily="34" charset="0"/>
              <a:buChar char="•"/>
              <a:defRPr sz="2400">
                <a:solidFill>
                  <a:schemeClr val="tx1"/>
                </a:solidFill>
              </a:defRPr>
            </a:lvl1pPr>
          </a:lstStyle>
          <a:p>
            <a:pPr lvl="0"/>
            <a:r>
              <a:rPr lang="en-US"/>
              <a:t>Click to edit Master text styles</a:t>
            </a:r>
          </a:p>
          <a:p>
            <a:pPr lvl="0"/>
            <a:r>
              <a:rPr lang="en-US"/>
              <a:t>Fifth level</a:t>
            </a:r>
            <a:endParaRPr lang="en-GB"/>
          </a:p>
        </p:txBody>
      </p:sp>
      <p:pic>
        <p:nvPicPr>
          <p:cNvPr id="9" name="Picture 8" descr="Logo&#10;&#10;Description automatically generated">
            <a:extLst>
              <a:ext uri="{FF2B5EF4-FFF2-40B4-BE49-F238E27FC236}">
                <a16:creationId xmlns:a16="http://schemas.microsoft.com/office/drawing/2014/main" id="{F3F0F78A-49C0-2F67-26D2-AB452F58A6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85679" y="300830"/>
            <a:ext cx="1668485" cy="300327"/>
          </a:xfrm>
          <a:prstGeom prst="rect">
            <a:avLst/>
          </a:prstGeom>
        </p:spPr>
      </p:pic>
      <p:cxnSp>
        <p:nvCxnSpPr>
          <p:cNvPr id="11" name="Straight Connector 10">
            <a:extLst>
              <a:ext uri="{FF2B5EF4-FFF2-40B4-BE49-F238E27FC236}">
                <a16:creationId xmlns:a16="http://schemas.microsoft.com/office/drawing/2014/main" id="{D8BA035B-200F-DE64-72BE-F0B90209449D}"/>
              </a:ext>
            </a:extLst>
          </p:cNvPr>
          <p:cNvCxnSpPr>
            <a:cxnSpLocks/>
          </p:cNvCxnSpPr>
          <p:nvPr userDrawn="1"/>
        </p:nvCxnSpPr>
        <p:spPr>
          <a:xfrm>
            <a:off x="175491" y="601157"/>
            <a:ext cx="11841018" cy="0"/>
          </a:xfrm>
          <a:prstGeom prst="line">
            <a:avLst/>
          </a:prstGeom>
          <a:ln>
            <a:solidFill>
              <a:schemeClr val="bg1">
                <a:lumMod val="65000"/>
              </a:schemeClr>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448421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A23F6-0D67-59E5-6D8B-115D9DC1D3F9}"/>
              </a:ext>
            </a:extLst>
          </p:cNvPr>
          <p:cNvSpPr>
            <a:spLocks noGrp="1"/>
          </p:cNvSpPr>
          <p:nvPr>
            <p:ph type="title" hasCustomPrompt="1"/>
          </p:nvPr>
        </p:nvSpPr>
        <p:spPr>
          <a:xfrm>
            <a:off x="175491" y="171740"/>
            <a:ext cx="11841018" cy="429418"/>
          </a:xfrm>
          <a:noFill/>
        </p:spPr>
        <p:txBody>
          <a:bodyPr>
            <a:noAutofit/>
          </a:bodyPr>
          <a:lstStyle>
            <a:lvl1pPr>
              <a:defRPr sz="2900"/>
            </a:lvl1pPr>
          </a:lstStyle>
          <a:p>
            <a:r>
              <a:rPr lang="en-US"/>
              <a:t>Click to edit master title style</a:t>
            </a:r>
            <a:endParaRPr lang="en-GB"/>
          </a:p>
        </p:txBody>
      </p:sp>
      <p:pic>
        <p:nvPicPr>
          <p:cNvPr id="9" name="Picture 8" descr="Logo&#10;&#10;Description automatically generated">
            <a:extLst>
              <a:ext uri="{FF2B5EF4-FFF2-40B4-BE49-F238E27FC236}">
                <a16:creationId xmlns:a16="http://schemas.microsoft.com/office/drawing/2014/main" id="{F3F0F78A-49C0-2F67-26D2-AB452F58A6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85679" y="300830"/>
            <a:ext cx="1668485" cy="300327"/>
          </a:xfrm>
          <a:prstGeom prst="rect">
            <a:avLst/>
          </a:prstGeom>
        </p:spPr>
      </p:pic>
      <p:cxnSp>
        <p:nvCxnSpPr>
          <p:cNvPr id="11" name="Straight Connector 10">
            <a:extLst>
              <a:ext uri="{FF2B5EF4-FFF2-40B4-BE49-F238E27FC236}">
                <a16:creationId xmlns:a16="http://schemas.microsoft.com/office/drawing/2014/main" id="{D8BA035B-200F-DE64-72BE-F0B90209449D}"/>
              </a:ext>
            </a:extLst>
          </p:cNvPr>
          <p:cNvCxnSpPr>
            <a:cxnSpLocks/>
          </p:cNvCxnSpPr>
          <p:nvPr userDrawn="1"/>
        </p:nvCxnSpPr>
        <p:spPr>
          <a:xfrm>
            <a:off x="175491" y="601157"/>
            <a:ext cx="11841018" cy="0"/>
          </a:xfrm>
          <a:prstGeom prst="line">
            <a:avLst/>
          </a:prstGeom>
          <a:ln>
            <a:solidFill>
              <a:schemeClr val="bg1">
                <a:lumMod val="65000"/>
              </a:schemeClr>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428961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A23F6-0D67-59E5-6D8B-115D9DC1D3F9}"/>
              </a:ext>
            </a:extLst>
          </p:cNvPr>
          <p:cNvSpPr>
            <a:spLocks noGrp="1"/>
          </p:cNvSpPr>
          <p:nvPr>
            <p:ph type="title" hasCustomPrompt="1"/>
          </p:nvPr>
        </p:nvSpPr>
        <p:spPr>
          <a:xfrm>
            <a:off x="175491" y="171740"/>
            <a:ext cx="11841018" cy="429418"/>
          </a:xfrm>
          <a:noFill/>
        </p:spPr>
        <p:txBody>
          <a:bodyPr>
            <a:noAutofit/>
          </a:bodyPr>
          <a:lstStyle>
            <a:lvl1pPr>
              <a:defRPr sz="2900"/>
            </a:lvl1pPr>
          </a:lstStyle>
          <a:p>
            <a:r>
              <a:rPr lang="en-US"/>
              <a:t>Click to edit master title style</a:t>
            </a:r>
            <a:endParaRPr lang="en-GB"/>
          </a:p>
        </p:txBody>
      </p:sp>
      <p:pic>
        <p:nvPicPr>
          <p:cNvPr id="9" name="Picture 8" descr="Logo&#10;&#10;Description automatically generated">
            <a:extLst>
              <a:ext uri="{FF2B5EF4-FFF2-40B4-BE49-F238E27FC236}">
                <a16:creationId xmlns:a16="http://schemas.microsoft.com/office/drawing/2014/main" id="{F3F0F78A-49C0-2F67-26D2-AB452F58A6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85679" y="300830"/>
            <a:ext cx="1668485" cy="300327"/>
          </a:xfrm>
          <a:prstGeom prst="rect">
            <a:avLst/>
          </a:prstGeom>
        </p:spPr>
      </p:pic>
      <p:cxnSp>
        <p:nvCxnSpPr>
          <p:cNvPr id="11" name="Straight Connector 10">
            <a:extLst>
              <a:ext uri="{FF2B5EF4-FFF2-40B4-BE49-F238E27FC236}">
                <a16:creationId xmlns:a16="http://schemas.microsoft.com/office/drawing/2014/main" id="{D8BA035B-200F-DE64-72BE-F0B90209449D}"/>
              </a:ext>
            </a:extLst>
          </p:cNvPr>
          <p:cNvCxnSpPr>
            <a:cxnSpLocks/>
          </p:cNvCxnSpPr>
          <p:nvPr userDrawn="1"/>
        </p:nvCxnSpPr>
        <p:spPr>
          <a:xfrm>
            <a:off x="175491" y="601157"/>
            <a:ext cx="11841018" cy="0"/>
          </a:xfrm>
          <a:prstGeom prst="line">
            <a:avLst/>
          </a:prstGeom>
          <a:ln>
            <a:solidFill>
              <a:schemeClr val="bg1">
                <a:lumMod val="65000"/>
              </a:schemeClr>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6355846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79E7C-4914-6FC0-BB21-ECE209619A0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E9CF8D1-E356-5CBA-F66A-732A2E3446D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04FC35-E5A4-CF82-BBC7-37E73699168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75F523C-604B-0BA5-22C4-DE0F1A89559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03194CB-A673-B338-18C2-878EEB1E8DF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6B784F4-FBB0-DFD0-77EB-F59D66137ACD}"/>
              </a:ext>
            </a:extLst>
          </p:cNvPr>
          <p:cNvSpPr>
            <a:spLocks noGrp="1"/>
          </p:cNvSpPr>
          <p:nvPr>
            <p:ph type="dt" sz="half" idx="10"/>
          </p:nvPr>
        </p:nvSpPr>
        <p:spPr/>
        <p:txBody>
          <a:bodyPr/>
          <a:lstStyle/>
          <a:p>
            <a:fld id="{76453766-ACE5-4EBC-B756-293A5B27BC8C}" type="datetimeFigureOut">
              <a:rPr lang="en-GB" smtClean="0"/>
              <a:t>22/07/2026</a:t>
            </a:fld>
            <a:endParaRPr lang="en-GB"/>
          </a:p>
        </p:txBody>
      </p:sp>
      <p:sp>
        <p:nvSpPr>
          <p:cNvPr id="8" name="Footer Placeholder 7">
            <a:extLst>
              <a:ext uri="{FF2B5EF4-FFF2-40B4-BE49-F238E27FC236}">
                <a16:creationId xmlns:a16="http://schemas.microsoft.com/office/drawing/2014/main" id="{52B7E03E-47FE-DE5E-8F25-2ED4321E6AA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342802A-07B9-4C80-418F-1D5C09DC4D2E}"/>
              </a:ext>
            </a:extLst>
          </p:cNvPr>
          <p:cNvSpPr>
            <a:spLocks noGrp="1"/>
          </p:cNvSpPr>
          <p:nvPr>
            <p:ph type="sldNum" sz="quarter" idx="12"/>
          </p:nvPr>
        </p:nvSpPr>
        <p:spPr/>
        <p:txBody>
          <a:bodyPr/>
          <a:lstStyle/>
          <a:p>
            <a:fld id="{B4BF5270-BD2E-4354-8EF7-E050C484FF0D}" type="slidenum">
              <a:rPr lang="en-GB" smtClean="0"/>
              <a:t>‹#›</a:t>
            </a:fld>
            <a:endParaRPr lang="en-GB"/>
          </a:p>
        </p:txBody>
      </p:sp>
    </p:spTree>
    <p:extLst>
      <p:ext uri="{BB962C8B-B14F-4D97-AF65-F5344CB8AC3E}">
        <p14:creationId xmlns:p14="http://schemas.microsoft.com/office/powerpoint/2010/main" val="22498472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74EAA-D93D-2020-F300-BFB6E688598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F1F90D71-F7BF-7A1F-6C83-A25B2BACFBD6}"/>
              </a:ext>
            </a:extLst>
          </p:cNvPr>
          <p:cNvSpPr>
            <a:spLocks noGrp="1"/>
          </p:cNvSpPr>
          <p:nvPr>
            <p:ph type="dt" sz="half" idx="10"/>
          </p:nvPr>
        </p:nvSpPr>
        <p:spPr/>
        <p:txBody>
          <a:bodyPr/>
          <a:lstStyle/>
          <a:p>
            <a:fld id="{76453766-ACE5-4EBC-B756-293A5B27BC8C}" type="datetimeFigureOut">
              <a:rPr lang="en-GB" smtClean="0"/>
              <a:t>22/07/2026</a:t>
            </a:fld>
            <a:endParaRPr lang="en-GB"/>
          </a:p>
        </p:txBody>
      </p:sp>
      <p:sp>
        <p:nvSpPr>
          <p:cNvPr id="4" name="Footer Placeholder 3">
            <a:extLst>
              <a:ext uri="{FF2B5EF4-FFF2-40B4-BE49-F238E27FC236}">
                <a16:creationId xmlns:a16="http://schemas.microsoft.com/office/drawing/2014/main" id="{8622A8F3-F1E9-EE1D-4933-B7825D29425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6B3B8BF-E8E8-2C72-EF06-5EC5B85E8D58}"/>
              </a:ext>
            </a:extLst>
          </p:cNvPr>
          <p:cNvSpPr>
            <a:spLocks noGrp="1"/>
          </p:cNvSpPr>
          <p:nvPr>
            <p:ph type="sldNum" sz="quarter" idx="12"/>
          </p:nvPr>
        </p:nvSpPr>
        <p:spPr/>
        <p:txBody>
          <a:bodyPr/>
          <a:lstStyle/>
          <a:p>
            <a:fld id="{B4BF5270-BD2E-4354-8EF7-E050C484FF0D}" type="slidenum">
              <a:rPr lang="en-GB" smtClean="0"/>
              <a:t>‹#›</a:t>
            </a:fld>
            <a:endParaRPr lang="en-GB"/>
          </a:p>
        </p:txBody>
      </p:sp>
    </p:spTree>
    <p:extLst>
      <p:ext uri="{BB962C8B-B14F-4D97-AF65-F5344CB8AC3E}">
        <p14:creationId xmlns:p14="http://schemas.microsoft.com/office/powerpoint/2010/main" val="26318251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2B8AAE-6369-B960-B03A-B918BE5C1B9A}"/>
              </a:ext>
            </a:extLst>
          </p:cNvPr>
          <p:cNvSpPr>
            <a:spLocks noGrp="1"/>
          </p:cNvSpPr>
          <p:nvPr>
            <p:ph type="dt" sz="half" idx="10"/>
          </p:nvPr>
        </p:nvSpPr>
        <p:spPr/>
        <p:txBody>
          <a:bodyPr/>
          <a:lstStyle/>
          <a:p>
            <a:fld id="{76453766-ACE5-4EBC-B756-293A5B27BC8C}" type="datetimeFigureOut">
              <a:rPr lang="en-GB" smtClean="0"/>
              <a:t>22/07/2026</a:t>
            </a:fld>
            <a:endParaRPr lang="en-GB"/>
          </a:p>
        </p:txBody>
      </p:sp>
      <p:sp>
        <p:nvSpPr>
          <p:cNvPr id="3" name="Footer Placeholder 2">
            <a:extLst>
              <a:ext uri="{FF2B5EF4-FFF2-40B4-BE49-F238E27FC236}">
                <a16:creationId xmlns:a16="http://schemas.microsoft.com/office/drawing/2014/main" id="{697A2378-2105-E857-20CF-ECC9D6C5F20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686C42A-7AF6-3050-3FFB-408FB335174C}"/>
              </a:ext>
            </a:extLst>
          </p:cNvPr>
          <p:cNvSpPr>
            <a:spLocks noGrp="1"/>
          </p:cNvSpPr>
          <p:nvPr>
            <p:ph type="sldNum" sz="quarter" idx="12"/>
          </p:nvPr>
        </p:nvSpPr>
        <p:spPr/>
        <p:txBody>
          <a:bodyPr/>
          <a:lstStyle/>
          <a:p>
            <a:fld id="{B4BF5270-BD2E-4354-8EF7-E050C484FF0D}" type="slidenum">
              <a:rPr lang="en-GB" smtClean="0"/>
              <a:t>‹#›</a:t>
            </a:fld>
            <a:endParaRPr lang="en-GB"/>
          </a:p>
        </p:txBody>
      </p:sp>
    </p:spTree>
    <p:extLst>
      <p:ext uri="{BB962C8B-B14F-4D97-AF65-F5344CB8AC3E}">
        <p14:creationId xmlns:p14="http://schemas.microsoft.com/office/powerpoint/2010/main" val="8592493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99621F-281D-5057-47A2-B5B7912293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4B1B2BC-3A9C-7FED-E471-C4441240709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2C04FF8-2526-B335-82F9-8A6170F0E8D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85C9806-67A9-6DA8-8A8E-A04BB7DEA11C}"/>
              </a:ext>
            </a:extLst>
          </p:cNvPr>
          <p:cNvSpPr>
            <a:spLocks noGrp="1"/>
          </p:cNvSpPr>
          <p:nvPr>
            <p:ph type="dt" sz="half" idx="10"/>
          </p:nvPr>
        </p:nvSpPr>
        <p:spPr/>
        <p:txBody>
          <a:bodyPr/>
          <a:lstStyle/>
          <a:p>
            <a:fld id="{76453766-ACE5-4EBC-B756-293A5B27BC8C}" type="datetimeFigureOut">
              <a:rPr lang="en-GB" smtClean="0"/>
              <a:t>22/07/2026</a:t>
            </a:fld>
            <a:endParaRPr lang="en-GB"/>
          </a:p>
        </p:txBody>
      </p:sp>
      <p:sp>
        <p:nvSpPr>
          <p:cNvPr id="6" name="Footer Placeholder 5">
            <a:extLst>
              <a:ext uri="{FF2B5EF4-FFF2-40B4-BE49-F238E27FC236}">
                <a16:creationId xmlns:a16="http://schemas.microsoft.com/office/drawing/2014/main" id="{DA62B36A-4F9F-0BEA-84C5-84D34FE576F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A432B67-B8EA-FE1D-30B1-64422F74AFFD}"/>
              </a:ext>
            </a:extLst>
          </p:cNvPr>
          <p:cNvSpPr>
            <a:spLocks noGrp="1"/>
          </p:cNvSpPr>
          <p:nvPr>
            <p:ph type="sldNum" sz="quarter" idx="12"/>
          </p:nvPr>
        </p:nvSpPr>
        <p:spPr/>
        <p:txBody>
          <a:bodyPr/>
          <a:lstStyle/>
          <a:p>
            <a:fld id="{B4BF5270-BD2E-4354-8EF7-E050C484FF0D}" type="slidenum">
              <a:rPr lang="en-GB" smtClean="0"/>
              <a:t>‹#›</a:t>
            </a:fld>
            <a:endParaRPr lang="en-GB"/>
          </a:p>
        </p:txBody>
      </p:sp>
    </p:spTree>
    <p:extLst>
      <p:ext uri="{BB962C8B-B14F-4D97-AF65-F5344CB8AC3E}">
        <p14:creationId xmlns:p14="http://schemas.microsoft.com/office/powerpoint/2010/main" val="33656155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4F037-982C-0317-D398-6D4FEBB67F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DF0CE1E-3E31-F038-16BE-56B3E45FDB7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F50BC81-DFA4-9E88-CF81-C39A7AA54C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236062-4D17-9EBB-0D1C-7E1AE3F7214C}"/>
              </a:ext>
            </a:extLst>
          </p:cNvPr>
          <p:cNvSpPr>
            <a:spLocks noGrp="1"/>
          </p:cNvSpPr>
          <p:nvPr>
            <p:ph type="dt" sz="half" idx="10"/>
          </p:nvPr>
        </p:nvSpPr>
        <p:spPr/>
        <p:txBody>
          <a:bodyPr/>
          <a:lstStyle/>
          <a:p>
            <a:fld id="{76453766-ACE5-4EBC-B756-293A5B27BC8C}" type="datetimeFigureOut">
              <a:rPr lang="en-GB" smtClean="0"/>
              <a:t>22/07/2026</a:t>
            </a:fld>
            <a:endParaRPr lang="en-GB"/>
          </a:p>
        </p:txBody>
      </p:sp>
      <p:sp>
        <p:nvSpPr>
          <p:cNvPr id="6" name="Footer Placeholder 5">
            <a:extLst>
              <a:ext uri="{FF2B5EF4-FFF2-40B4-BE49-F238E27FC236}">
                <a16:creationId xmlns:a16="http://schemas.microsoft.com/office/drawing/2014/main" id="{069070D6-FC92-E620-CAD5-0B956804DE3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E4E687C-9CAC-207A-7624-E2F1825F7AB3}"/>
              </a:ext>
            </a:extLst>
          </p:cNvPr>
          <p:cNvSpPr>
            <a:spLocks noGrp="1"/>
          </p:cNvSpPr>
          <p:nvPr>
            <p:ph type="sldNum" sz="quarter" idx="12"/>
          </p:nvPr>
        </p:nvSpPr>
        <p:spPr/>
        <p:txBody>
          <a:bodyPr/>
          <a:lstStyle/>
          <a:p>
            <a:fld id="{B4BF5270-BD2E-4354-8EF7-E050C484FF0D}" type="slidenum">
              <a:rPr lang="en-GB" smtClean="0"/>
              <a:t>‹#›</a:t>
            </a:fld>
            <a:endParaRPr lang="en-GB"/>
          </a:p>
        </p:txBody>
      </p:sp>
    </p:spTree>
    <p:extLst>
      <p:ext uri="{BB962C8B-B14F-4D97-AF65-F5344CB8AC3E}">
        <p14:creationId xmlns:p14="http://schemas.microsoft.com/office/powerpoint/2010/main" val="9009984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75EF5-FF71-38BC-C76E-84051F0FD08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7CE19EB-52C4-D7FA-8F54-3775FDB8C26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DE1CB3D-850C-1F70-6C72-EDBF1A0EC629}"/>
              </a:ext>
            </a:extLst>
          </p:cNvPr>
          <p:cNvSpPr>
            <a:spLocks noGrp="1"/>
          </p:cNvSpPr>
          <p:nvPr>
            <p:ph type="dt" sz="half" idx="10"/>
          </p:nvPr>
        </p:nvSpPr>
        <p:spPr/>
        <p:txBody>
          <a:bodyPr/>
          <a:lstStyle/>
          <a:p>
            <a:fld id="{76453766-ACE5-4EBC-B756-293A5B27BC8C}" type="datetimeFigureOut">
              <a:rPr lang="en-GB" smtClean="0"/>
              <a:t>22/07/2026</a:t>
            </a:fld>
            <a:endParaRPr lang="en-GB"/>
          </a:p>
        </p:txBody>
      </p:sp>
      <p:sp>
        <p:nvSpPr>
          <p:cNvPr id="5" name="Footer Placeholder 4">
            <a:extLst>
              <a:ext uri="{FF2B5EF4-FFF2-40B4-BE49-F238E27FC236}">
                <a16:creationId xmlns:a16="http://schemas.microsoft.com/office/drawing/2014/main" id="{3799B939-8243-DF0B-165B-73B8FDFAE67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86F3C45-4C1D-D022-9FD5-995CC40892C1}"/>
              </a:ext>
            </a:extLst>
          </p:cNvPr>
          <p:cNvSpPr>
            <a:spLocks noGrp="1"/>
          </p:cNvSpPr>
          <p:nvPr>
            <p:ph type="sldNum" sz="quarter" idx="12"/>
          </p:nvPr>
        </p:nvSpPr>
        <p:spPr/>
        <p:txBody>
          <a:bodyPr/>
          <a:lstStyle/>
          <a:p>
            <a:fld id="{B4BF5270-BD2E-4354-8EF7-E050C484FF0D}" type="slidenum">
              <a:rPr lang="en-GB" smtClean="0"/>
              <a:t>‹#›</a:t>
            </a:fld>
            <a:endParaRPr lang="en-GB"/>
          </a:p>
        </p:txBody>
      </p:sp>
    </p:spTree>
    <p:extLst>
      <p:ext uri="{BB962C8B-B14F-4D97-AF65-F5344CB8AC3E}">
        <p14:creationId xmlns:p14="http://schemas.microsoft.com/office/powerpoint/2010/main" val="39859555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44277E6-461F-2ACC-13BB-6187A71E1F7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BB487DA-AF43-75D9-BFD3-6C8144308B7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E0F4016-67F2-CE5C-D9C8-A58E5FFED714}"/>
              </a:ext>
            </a:extLst>
          </p:cNvPr>
          <p:cNvSpPr>
            <a:spLocks noGrp="1"/>
          </p:cNvSpPr>
          <p:nvPr>
            <p:ph type="dt" sz="half" idx="10"/>
          </p:nvPr>
        </p:nvSpPr>
        <p:spPr/>
        <p:txBody>
          <a:bodyPr/>
          <a:lstStyle/>
          <a:p>
            <a:fld id="{76453766-ACE5-4EBC-B756-293A5B27BC8C}" type="datetimeFigureOut">
              <a:rPr lang="en-GB" smtClean="0"/>
              <a:t>22/07/2026</a:t>
            </a:fld>
            <a:endParaRPr lang="en-GB"/>
          </a:p>
        </p:txBody>
      </p:sp>
      <p:sp>
        <p:nvSpPr>
          <p:cNvPr id="5" name="Footer Placeholder 4">
            <a:extLst>
              <a:ext uri="{FF2B5EF4-FFF2-40B4-BE49-F238E27FC236}">
                <a16:creationId xmlns:a16="http://schemas.microsoft.com/office/drawing/2014/main" id="{76BF4A3F-CE16-BEDE-B24A-6543E63FB73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86FDC8A-3B22-4C29-D662-3B5A66F7BC19}"/>
              </a:ext>
            </a:extLst>
          </p:cNvPr>
          <p:cNvSpPr>
            <a:spLocks noGrp="1"/>
          </p:cNvSpPr>
          <p:nvPr>
            <p:ph type="sldNum" sz="quarter" idx="12"/>
          </p:nvPr>
        </p:nvSpPr>
        <p:spPr/>
        <p:txBody>
          <a:bodyPr/>
          <a:lstStyle/>
          <a:p>
            <a:fld id="{B4BF5270-BD2E-4354-8EF7-E050C484FF0D}" type="slidenum">
              <a:rPr lang="en-GB" smtClean="0"/>
              <a:t>‹#›</a:t>
            </a:fld>
            <a:endParaRPr lang="en-GB"/>
          </a:p>
        </p:txBody>
      </p:sp>
    </p:spTree>
    <p:extLst>
      <p:ext uri="{BB962C8B-B14F-4D97-AF65-F5344CB8AC3E}">
        <p14:creationId xmlns:p14="http://schemas.microsoft.com/office/powerpoint/2010/main" val="33089292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28C77-4212-C934-D3A0-D92DFFD58D21}"/>
              </a:ext>
            </a:extLst>
          </p:cNvPr>
          <p:cNvSpPr>
            <a:spLocks noGrp="1"/>
          </p:cNvSpPr>
          <p:nvPr>
            <p:ph type="ctrTitle"/>
          </p:nvPr>
        </p:nvSpPr>
        <p:spPr>
          <a:xfrm>
            <a:off x="94694" y="64363"/>
            <a:ext cx="3162855" cy="1655762"/>
          </a:xfrm>
          <a:prstGeom prst="rect">
            <a:avLst/>
          </a:prstGeom>
        </p:spPr>
        <p:txBody>
          <a:bodyPr anchor="ctr" anchorCtr="0"/>
          <a:lstStyle>
            <a:lvl1pPr algn="l">
              <a:defRPr sz="3200" b="1">
                <a:solidFill>
                  <a:schemeClr val="bg1"/>
                </a:solidFill>
                <a:latin typeface="Century Gothic" panose="020B0502020202020204" pitchFamily="34" charset="0"/>
              </a:defRPr>
            </a:lvl1pPr>
          </a:lstStyle>
          <a:p>
            <a:r>
              <a:rPr lang="en-US"/>
              <a:t>Click to edit Master title style</a:t>
            </a:r>
            <a:endParaRPr lang="en-GB"/>
          </a:p>
        </p:txBody>
      </p:sp>
      <p:sp>
        <p:nvSpPr>
          <p:cNvPr id="5" name="Subtitle 2">
            <a:extLst>
              <a:ext uri="{FF2B5EF4-FFF2-40B4-BE49-F238E27FC236}">
                <a16:creationId xmlns:a16="http://schemas.microsoft.com/office/drawing/2014/main" id="{8736A19C-A007-399D-6510-738711FCA265}"/>
              </a:ext>
            </a:extLst>
          </p:cNvPr>
          <p:cNvSpPr>
            <a:spLocks noGrp="1"/>
          </p:cNvSpPr>
          <p:nvPr>
            <p:ph type="subTitle" idx="1" hasCustomPrompt="1"/>
          </p:nvPr>
        </p:nvSpPr>
        <p:spPr>
          <a:xfrm>
            <a:off x="1025907" y="2192747"/>
            <a:ext cx="7353321" cy="3576286"/>
          </a:xfrm>
          <a:prstGeom prst="rect">
            <a:avLst/>
          </a:prstGeom>
        </p:spPr>
        <p:txBody>
          <a:bodyPr/>
          <a:lstStyle>
            <a:lvl1pPr marL="342900" indent="-342900" algn="l">
              <a:buFont typeface="Arial" panose="020B0604020202020204" pitchFamily="34" charset="0"/>
              <a:buChar char="•"/>
              <a:defRPr sz="1600">
                <a:latin typeface="Century Gothic" panose="020B0502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Add bullet</a:t>
            </a:r>
          </a:p>
          <a:p>
            <a:r>
              <a:rPr lang="en-US"/>
              <a:t>Add bullet</a:t>
            </a:r>
          </a:p>
          <a:p>
            <a:endParaRPr lang="en-GB"/>
          </a:p>
        </p:txBody>
      </p:sp>
    </p:spTree>
    <p:extLst>
      <p:ext uri="{BB962C8B-B14F-4D97-AF65-F5344CB8AC3E}">
        <p14:creationId xmlns:p14="http://schemas.microsoft.com/office/powerpoint/2010/main" val="11493402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28C77-4212-C934-D3A0-D92DFFD58D21}"/>
              </a:ext>
            </a:extLst>
          </p:cNvPr>
          <p:cNvSpPr>
            <a:spLocks noGrp="1"/>
          </p:cNvSpPr>
          <p:nvPr>
            <p:ph type="ctrTitle"/>
          </p:nvPr>
        </p:nvSpPr>
        <p:spPr>
          <a:xfrm>
            <a:off x="94694" y="64363"/>
            <a:ext cx="3162855" cy="1655762"/>
          </a:xfrm>
          <a:prstGeom prst="rect">
            <a:avLst/>
          </a:prstGeom>
        </p:spPr>
        <p:txBody>
          <a:bodyPr anchor="ctr" anchorCtr="0"/>
          <a:lstStyle>
            <a:lvl1pPr algn="l">
              <a:defRPr sz="3200" b="1">
                <a:solidFill>
                  <a:schemeClr val="bg1"/>
                </a:solidFill>
                <a:latin typeface="Century Gothic" panose="020B0502020202020204" pitchFamily="34" charset="0"/>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2CCA7B66-F003-88C5-D03E-E79C076E032F}"/>
              </a:ext>
            </a:extLst>
          </p:cNvPr>
          <p:cNvSpPr>
            <a:spLocks noGrp="1"/>
          </p:cNvSpPr>
          <p:nvPr>
            <p:ph type="subTitle" idx="1" hasCustomPrompt="1"/>
          </p:nvPr>
        </p:nvSpPr>
        <p:spPr>
          <a:xfrm>
            <a:off x="3434042" y="1082954"/>
            <a:ext cx="8663264" cy="4918835"/>
          </a:xfrm>
          <a:prstGeom prst="rect">
            <a:avLst/>
          </a:prstGeom>
        </p:spPr>
        <p:txBody>
          <a:bodyPr/>
          <a:lstStyle>
            <a:lvl1pPr marL="342900" indent="-342900" algn="l">
              <a:buFont typeface="Arial" panose="020B0604020202020204" pitchFamily="34" charset="0"/>
              <a:buChar char="•"/>
              <a:defRPr sz="1600">
                <a:latin typeface="Century Gothic" panose="020B0502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Add bullet</a:t>
            </a:r>
          </a:p>
          <a:p>
            <a:r>
              <a:rPr lang="en-US"/>
              <a:t>Add bullet</a:t>
            </a:r>
          </a:p>
          <a:p>
            <a:endParaRPr lang="en-GB"/>
          </a:p>
        </p:txBody>
      </p:sp>
    </p:spTree>
    <p:extLst>
      <p:ext uri="{BB962C8B-B14F-4D97-AF65-F5344CB8AC3E}">
        <p14:creationId xmlns:p14="http://schemas.microsoft.com/office/powerpoint/2010/main" val="28666292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28C77-4212-C934-D3A0-D92DFFD58D21}"/>
              </a:ext>
            </a:extLst>
          </p:cNvPr>
          <p:cNvSpPr>
            <a:spLocks noGrp="1"/>
          </p:cNvSpPr>
          <p:nvPr>
            <p:ph type="ctrTitle"/>
          </p:nvPr>
        </p:nvSpPr>
        <p:spPr>
          <a:xfrm>
            <a:off x="1222158" y="2168371"/>
            <a:ext cx="9892685" cy="1655762"/>
          </a:xfrm>
          <a:prstGeom prst="rect">
            <a:avLst/>
          </a:prstGeom>
        </p:spPr>
        <p:txBody>
          <a:bodyPr anchor="ctr" anchorCtr="0"/>
          <a:lstStyle>
            <a:lvl1pPr algn="ctr">
              <a:defRPr sz="3200" b="1">
                <a:solidFill>
                  <a:schemeClr val="bg1"/>
                </a:solidFill>
                <a:latin typeface="Century Gothic" panose="020B0502020202020204" pitchFamily="34" charset="0"/>
              </a:defRPr>
            </a:lvl1pPr>
          </a:lstStyle>
          <a:p>
            <a:r>
              <a:rPr lang="en-US"/>
              <a:t>Click to edit Master title style</a:t>
            </a:r>
            <a:endParaRPr lang="en-GB"/>
          </a:p>
        </p:txBody>
      </p:sp>
    </p:spTree>
    <p:extLst>
      <p:ext uri="{BB962C8B-B14F-4D97-AF65-F5344CB8AC3E}">
        <p14:creationId xmlns:p14="http://schemas.microsoft.com/office/powerpoint/2010/main" val="36555773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18.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4.xml"/><Relationship Id="rId1"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BE5E58E-E242-1406-5442-A7E3DB03A3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D918B5A-2A2B-D233-1632-457691BF488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06DC5E1-385E-196E-B45E-7BB5C331525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6453766-ACE5-4EBC-B756-293A5B27BC8C}" type="datetimeFigureOut">
              <a:rPr lang="en-GB" smtClean="0"/>
              <a:t>22/07/2026</a:t>
            </a:fld>
            <a:endParaRPr lang="en-GB"/>
          </a:p>
        </p:txBody>
      </p:sp>
      <p:sp>
        <p:nvSpPr>
          <p:cNvPr id="5" name="Footer Placeholder 4">
            <a:extLst>
              <a:ext uri="{FF2B5EF4-FFF2-40B4-BE49-F238E27FC236}">
                <a16:creationId xmlns:a16="http://schemas.microsoft.com/office/drawing/2014/main" id="{5CFA0328-94F4-8DF3-A759-1ECBE010E9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5B580CE2-5E58-9484-3ED3-943F60B3A9B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4BF5270-BD2E-4354-8EF7-E050C484FF0D}" type="slidenum">
              <a:rPr lang="en-GB" smtClean="0"/>
              <a:t>‹#›</a:t>
            </a:fld>
            <a:endParaRPr lang="en-GB"/>
          </a:p>
        </p:txBody>
      </p:sp>
    </p:spTree>
    <p:extLst>
      <p:ext uri="{BB962C8B-B14F-4D97-AF65-F5344CB8AC3E}">
        <p14:creationId xmlns:p14="http://schemas.microsoft.com/office/powerpoint/2010/main" val="5284906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69" r:id="rId5"/>
    <p:sldLayoutId id="2147483674" r:id="rId6"/>
    <p:sldLayoutId id="2147483668" r:id="rId7"/>
    <p:sldLayoutId id="2147483671" r:id="rId8"/>
    <p:sldLayoutId id="2147483670" r:id="rId9"/>
    <p:sldLayoutId id="2147483653" r:id="rId10"/>
    <p:sldLayoutId id="2147483654" r:id="rId11"/>
    <p:sldLayoutId id="2147483655" r:id="rId12"/>
    <p:sldLayoutId id="2147483656" r:id="rId13"/>
    <p:sldLayoutId id="2147483657" r:id="rId14"/>
    <p:sldLayoutId id="2147483658" r:id="rId15"/>
    <p:sldLayoutId id="2147483659"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C7B6E3C-E154-6786-66DF-BA81FEDA5233}"/>
              </a:ext>
            </a:extLst>
          </p:cNvPr>
          <p:cNvSpPr txBox="1">
            <a:spLocks/>
          </p:cNvSpPr>
          <p:nvPr userDrawn="1"/>
        </p:nvSpPr>
        <p:spPr>
          <a:xfrm>
            <a:off x="0" y="0"/>
            <a:ext cx="3324225" cy="6857995"/>
          </a:xfrm>
          <a:prstGeom prst="rect">
            <a:avLst/>
          </a:prstGeom>
          <a:solidFill>
            <a:schemeClr val="tx1"/>
          </a:solidFill>
          <a:ln>
            <a:noFill/>
          </a:ln>
        </p:spPr>
        <p:txBody>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endParaRPr lang="en-GB" sz="3200" baseline="0">
              <a:solidFill>
                <a:schemeClr val="bg1"/>
              </a:solidFill>
              <a:latin typeface="Century Gothic" panose="020B0502020202020204" pitchFamily="34" charset="0"/>
            </a:endParaRPr>
          </a:p>
        </p:txBody>
      </p:sp>
      <p:sp>
        <p:nvSpPr>
          <p:cNvPr id="7" name="Text Placeholder 2">
            <a:extLst>
              <a:ext uri="{FF2B5EF4-FFF2-40B4-BE49-F238E27FC236}">
                <a16:creationId xmlns:a16="http://schemas.microsoft.com/office/drawing/2014/main" id="{0C102009-D1F6-CE86-1258-F34FA8DCBC3F}"/>
              </a:ext>
            </a:extLst>
          </p:cNvPr>
          <p:cNvSpPr txBox="1">
            <a:spLocks/>
          </p:cNvSpPr>
          <p:nvPr userDrawn="1"/>
        </p:nvSpPr>
        <p:spPr>
          <a:xfrm>
            <a:off x="969654" y="2069527"/>
            <a:ext cx="7534266" cy="3805858"/>
          </a:xfrm>
          <a:prstGeom prst="rect">
            <a:avLst/>
          </a:prstGeom>
          <a:solidFill>
            <a:srgbClr val="888B8D"/>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a:p>
        </p:txBody>
      </p:sp>
      <p:pic>
        <p:nvPicPr>
          <p:cNvPr id="9" name="Picture 8" descr="Logo&#10;&#10;Description automatically generated">
            <a:extLst>
              <a:ext uri="{FF2B5EF4-FFF2-40B4-BE49-F238E27FC236}">
                <a16:creationId xmlns:a16="http://schemas.microsoft.com/office/drawing/2014/main" id="{FA688882-1444-536D-BCEB-23937E4CD02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57871" y="6320623"/>
            <a:ext cx="1668485" cy="300327"/>
          </a:xfrm>
          <a:prstGeom prst="rect">
            <a:avLst/>
          </a:prstGeom>
        </p:spPr>
      </p:pic>
      <p:cxnSp>
        <p:nvCxnSpPr>
          <p:cNvPr id="10" name="Straight Connector 9">
            <a:extLst>
              <a:ext uri="{FF2B5EF4-FFF2-40B4-BE49-F238E27FC236}">
                <a16:creationId xmlns:a16="http://schemas.microsoft.com/office/drawing/2014/main" id="{4F0E37F9-86D5-1B3A-D254-6699FCCB2692}"/>
              </a:ext>
            </a:extLst>
          </p:cNvPr>
          <p:cNvCxnSpPr>
            <a:cxnSpLocks/>
          </p:cNvCxnSpPr>
          <p:nvPr userDrawn="1"/>
        </p:nvCxnSpPr>
        <p:spPr>
          <a:xfrm>
            <a:off x="0" y="6672252"/>
            <a:ext cx="12126356" cy="1198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504604"/>
      </p:ext>
    </p:extLst>
  </p:cSld>
  <p:clrMap bg1="lt1" tx1="dk1" bg2="lt2" tx2="dk2" accent1="accent1" accent2="accent2" accent3="accent3" accent4="accent4" accent5="accent5" accent6="accent6" hlink="hlink" folHlink="folHlink"/>
  <p:sldLayoutIdLst>
    <p:sldLayoutId id="214748366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C7B6E3C-E154-6786-66DF-BA81FEDA5233}"/>
              </a:ext>
            </a:extLst>
          </p:cNvPr>
          <p:cNvSpPr txBox="1">
            <a:spLocks/>
          </p:cNvSpPr>
          <p:nvPr userDrawn="1"/>
        </p:nvSpPr>
        <p:spPr>
          <a:xfrm>
            <a:off x="1" y="0"/>
            <a:ext cx="2594344" cy="6857995"/>
          </a:xfrm>
          <a:prstGeom prst="rect">
            <a:avLst/>
          </a:prstGeom>
          <a:solidFill>
            <a:schemeClr val="tx1"/>
          </a:solidFill>
          <a:ln>
            <a:noFill/>
          </a:ln>
        </p:spPr>
        <p:txBody>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endParaRPr lang="en-GB" sz="3200" baseline="0">
              <a:solidFill>
                <a:schemeClr val="bg1"/>
              </a:solidFill>
              <a:latin typeface="Century Gothic" panose="020B0502020202020204" pitchFamily="34" charset="0"/>
            </a:endParaRPr>
          </a:p>
        </p:txBody>
      </p:sp>
      <p:pic>
        <p:nvPicPr>
          <p:cNvPr id="9" name="Picture 8" descr="Logo&#10;&#10;Description automatically generated">
            <a:extLst>
              <a:ext uri="{FF2B5EF4-FFF2-40B4-BE49-F238E27FC236}">
                <a16:creationId xmlns:a16="http://schemas.microsoft.com/office/drawing/2014/main" id="{FA688882-1444-536D-BCEB-23937E4CD02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57871" y="6320623"/>
            <a:ext cx="1668485" cy="300327"/>
          </a:xfrm>
          <a:prstGeom prst="rect">
            <a:avLst/>
          </a:prstGeom>
        </p:spPr>
      </p:pic>
      <p:cxnSp>
        <p:nvCxnSpPr>
          <p:cNvPr id="10" name="Straight Connector 9">
            <a:extLst>
              <a:ext uri="{FF2B5EF4-FFF2-40B4-BE49-F238E27FC236}">
                <a16:creationId xmlns:a16="http://schemas.microsoft.com/office/drawing/2014/main" id="{4F0E37F9-86D5-1B3A-D254-6699FCCB2692}"/>
              </a:ext>
            </a:extLst>
          </p:cNvPr>
          <p:cNvCxnSpPr>
            <a:cxnSpLocks/>
          </p:cNvCxnSpPr>
          <p:nvPr userDrawn="1"/>
        </p:nvCxnSpPr>
        <p:spPr>
          <a:xfrm>
            <a:off x="0" y="6672252"/>
            <a:ext cx="12126356" cy="1198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8236024"/>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C7B6E3C-E154-6786-66DF-BA81FEDA5233}"/>
              </a:ext>
            </a:extLst>
          </p:cNvPr>
          <p:cNvSpPr txBox="1">
            <a:spLocks/>
          </p:cNvSpPr>
          <p:nvPr userDrawn="1"/>
        </p:nvSpPr>
        <p:spPr>
          <a:xfrm>
            <a:off x="0" y="0"/>
            <a:ext cx="12192000" cy="6857995"/>
          </a:xfrm>
          <a:prstGeom prst="rect">
            <a:avLst/>
          </a:prstGeom>
          <a:solidFill>
            <a:schemeClr val="tx1"/>
          </a:solidFill>
          <a:ln>
            <a:noFill/>
          </a:ln>
        </p:spPr>
        <p:txBody>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endParaRPr lang="en-GB" sz="3200" baseline="0">
              <a:solidFill>
                <a:schemeClr val="bg1"/>
              </a:solidFill>
              <a:latin typeface="Century Gothic" panose="020B0502020202020204" pitchFamily="34" charset="0"/>
            </a:endParaRPr>
          </a:p>
        </p:txBody>
      </p:sp>
      <p:pic>
        <p:nvPicPr>
          <p:cNvPr id="9" name="Picture 8" descr="Logo&#10;&#10;Description automatically generated">
            <a:extLst>
              <a:ext uri="{FF2B5EF4-FFF2-40B4-BE49-F238E27FC236}">
                <a16:creationId xmlns:a16="http://schemas.microsoft.com/office/drawing/2014/main" id="{FA688882-1444-536D-BCEB-23937E4CD02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57871" y="6320623"/>
            <a:ext cx="1668485" cy="300327"/>
          </a:xfrm>
          <a:prstGeom prst="rect">
            <a:avLst/>
          </a:prstGeom>
        </p:spPr>
      </p:pic>
      <p:cxnSp>
        <p:nvCxnSpPr>
          <p:cNvPr id="10" name="Straight Connector 9">
            <a:extLst>
              <a:ext uri="{FF2B5EF4-FFF2-40B4-BE49-F238E27FC236}">
                <a16:creationId xmlns:a16="http://schemas.microsoft.com/office/drawing/2014/main" id="{4F0E37F9-86D5-1B3A-D254-6699FCCB2692}"/>
              </a:ext>
            </a:extLst>
          </p:cNvPr>
          <p:cNvCxnSpPr>
            <a:cxnSpLocks/>
          </p:cNvCxnSpPr>
          <p:nvPr userDrawn="1"/>
        </p:nvCxnSpPr>
        <p:spPr>
          <a:xfrm>
            <a:off x="0" y="6672252"/>
            <a:ext cx="12126356" cy="1198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4346326"/>
      </p:ext>
    </p:extLst>
  </p:cSld>
  <p:clrMap bg1="lt1" tx1="dk1" bg2="lt2" tx2="dk2" accent1="accent1" accent2="accent2" accent3="accent3" accent4="accent4" accent5="accent5" accent6="accent6" hlink="hlink" folHlink="folHlink"/>
  <p:sldLayoutIdLst>
    <p:sldLayoutId id="214748367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2.xml"/><Relationship Id="rId5" Type="http://schemas.openxmlformats.org/officeDocument/2006/relationships/image" Target="../media/image6.jpe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8.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png"/><Relationship Id="rId2" Type="http://schemas.openxmlformats.org/officeDocument/2006/relationships/image" Target="../media/image13.png"/><Relationship Id="rId1" Type="http://schemas.openxmlformats.org/officeDocument/2006/relationships/slideLayout" Target="../slideLayouts/slideLayout4.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5" Type="http://schemas.openxmlformats.org/officeDocument/2006/relationships/image" Target="../media/image26.pn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png"/></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11.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7.xml"/><Relationship Id="rId5" Type="http://schemas.openxmlformats.org/officeDocument/2006/relationships/image" Target="../media/image39.jpeg"/><Relationship Id="rId4" Type="http://schemas.openxmlformats.org/officeDocument/2006/relationships/image" Target="../media/image38.jpeg"/></Relationships>
</file>

<file path=ppt/slides/_rels/slide14.xml.rels><?xml version="1.0" encoding="UTF-8" standalone="yes"?>
<Relationships xmlns="http://schemas.openxmlformats.org/package/2006/relationships"><Relationship Id="rId8" Type="http://schemas.openxmlformats.org/officeDocument/2006/relationships/image" Target="../media/image44.png"/><Relationship Id="rId3" Type="http://schemas.microsoft.com/office/2007/relationships/hdphoto" Target="../media/hdphoto1.wdp"/><Relationship Id="rId7" Type="http://schemas.openxmlformats.org/officeDocument/2006/relationships/image" Target="../media/image43.png"/><Relationship Id="rId2" Type="http://schemas.openxmlformats.org/officeDocument/2006/relationships/image" Target="../media/image40.png"/><Relationship Id="rId1" Type="http://schemas.openxmlformats.org/officeDocument/2006/relationships/slideLayout" Target="../slideLayouts/slideLayout9.xml"/><Relationship Id="rId6" Type="http://schemas.openxmlformats.org/officeDocument/2006/relationships/image" Target="../media/image42.png"/><Relationship Id="rId5" Type="http://schemas.microsoft.com/office/2007/relationships/hdphoto" Target="../media/hdphoto2.wdp"/><Relationship Id="rId4" Type="http://schemas.openxmlformats.org/officeDocument/2006/relationships/image" Target="../media/image41.png"/><Relationship Id="rId9" Type="http://schemas.openxmlformats.org/officeDocument/2006/relationships/image" Target="../media/image45.png"/></Relationships>
</file>

<file path=ppt/slides/_rels/slide1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7.xml"/><Relationship Id="rId5" Type="http://schemas.openxmlformats.org/officeDocument/2006/relationships/image" Target="../media/image49.png"/><Relationship Id="rId4" Type="http://schemas.openxmlformats.org/officeDocument/2006/relationships/image" Target="../media/image48.jpeg"/></Relationships>
</file>

<file path=ppt/slides/_rels/slide1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9.xml"/><Relationship Id="rId4" Type="http://schemas.openxmlformats.org/officeDocument/2006/relationships/image" Target="../media/image52.png"/></Relationships>
</file>

<file path=ppt/slides/_rels/slide1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6.xml"/><Relationship Id="rId5" Type="http://schemas.openxmlformats.org/officeDocument/2006/relationships/image" Target="../media/image56.png"/><Relationship Id="rId4" Type="http://schemas.openxmlformats.org/officeDocument/2006/relationships/image" Target="../media/image55.png"/></Relationships>
</file>

<file path=ppt/slides/_rels/slide18.xml.rels><?xml version="1.0" encoding="UTF-8" standalone="yes"?>
<Relationships xmlns="http://schemas.openxmlformats.org/package/2006/relationships"><Relationship Id="rId8" Type="http://schemas.openxmlformats.org/officeDocument/2006/relationships/image" Target="../media/image63.png"/><Relationship Id="rId13" Type="http://schemas.openxmlformats.org/officeDocument/2006/relationships/image" Target="../media/image68.jpeg"/><Relationship Id="rId3" Type="http://schemas.openxmlformats.org/officeDocument/2006/relationships/image" Target="../media/image58.png"/><Relationship Id="rId7" Type="http://schemas.openxmlformats.org/officeDocument/2006/relationships/image" Target="../media/image62.png"/><Relationship Id="rId12" Type="http://schemas.openxmlformats.org/officeDocument/2006/relationships/image" Target="../media/image67.jpeg"/><Relationship Id="rId2" Type="http://schemas.openxmlformats.org/officeDocument/2006/relationships/image" Target="../media/image57.jpeg"/><Relationship Id="rId16" Type="http://schemas.openxmlformats.org/officeDocument/2006/relationships/image" Target="../media/image71.png"/><Relationship Id="rId1" Type="http://schemas.openxmlformats.org/officeDocument/2006/relationships/slideLayout" Target="../slideLayouts/slideLayout8.xml"/><Relationship Id="rId6" Type="http://schemas.openxmlformats.org/officeDocument/2006/relationships/image" Target="../media/image61.png"/><Relationship Id="rId11" Type="http://schemas.openxmlformats.org/officeDocument/2006/relationships/image" Target="../media/image66.png"/><Relationship Id="rId5" Type="http://schemas.openxmlformats.org/officeDocument/2006/relationships/image" Target="../media/image60.png"/><Relationship Id="rId15" Type="http://schemas.openxmlformats.org/officeDocument/2006/relationships/image" Target="../media/image70.png"/><Relationship Id="rId10" Type="http://schemas.openxmlformats.org/officeDocument/2006/relationships/image" Target="../media/image65.png"/><Relationship Id="rId4" Type="http://schemas.openxmlformats.org/officeDocument/2006/relationships/image" Target="../media/image59.png"/><Relationship Id="rId9" Type="http://schemas.openxmlformats.org/officeDocument/2006/relationships/image" Target="../media/image64.png"/><Relationship Id="rId14" Type="http://schemas.openxmlformats.org/officeDocument/2006/relationships/image" Target="../media/image69.png"/></Relationships>
</file>

<file path=ppt/slides/_rels/slide1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jpeg"/><Relationship Id="rId1" Type="http://schemas.openxmlformats.org/officeDocument/2006/relationships/slideLayout" Target="../slideLayouts/slideLayout8.xml"/><Relationship Id="rId6" Type="http://schemas.openxmlformats.org/officeDocument/2006/relationships/image" Target="../media/image76.png"/><Relationship Id="rId5" Type="http://schemas.openxmlformats.org/officeDocument/2006/relationships/image" Target="../media/image75.png"/><Relationship Id="rId4" Type="http://schemas.openxmlformats.org/officeDocument/2006/relationships/image" Target="../media/image74.png"/></Relationships>
</file>

<file path=ppt/slides/_rels/slide20.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8" Type="http://schemas.openxmlformats.org/officeDocument/2006/relationships/image" Target="../media/image83.svg"/><Relationship Id="rId13" Type="http://schemas.openxmlformats.org/officeDocument/2006/relationships/image" Target="../media/image88.svg"/><Relationship Id="rId3" Type="http://schemas.microsoft.com/office/2007/relationships/hdphoto" Target="../media/hdphoto3.wdp"/><Relationship Id="rId7" Type="http://schemas.openxmlformats.org/officeDocument/2006/relationships/image" Target="../media/image82.svg"/><Relationship Id="rId12" Type="http://schemas.openxmlformats.org/officeDocument/2006/relationships/image" Target="../media/image87.svg"/><Relationship Id="rId2" Type="http://schemas.openxmlformats.org/officeDocument/2006/relationships/image" Target="../media/image78.png"/><Relationship Id="rId1" Type="http://schemas.openxmlformats.org/officeDocument/2006/relationships/slideLayout" Target="../slideLayouts/slideLayout8.xml"/><Relationship Id="rId6" Type="http://schemas.openxmlformats.org/officeDocument/2006/relationships/image" Target="../media/image81.svg"/><Relationship Id="rId11" Type="http://schemas.openxmlformats.org/officeDocument/2006/relationships/image" Target="../media/image86.svg"/><Relationship Id="rId5" Type="http://schemas.openxmlformats.org/officeDocument/2006/relationships/image" Target="../media/image80.svg"/><Relationship Id="rId15" Type="http://schemas.openxmlformats.org/officeDocument/2006/relationships/image" Target="../media/image90.svg"/><Relationship Id="rId10" Type="http://schemas.openxmlformats.org/officeDocument/2006/relationships/image" Target="../media/image85.svg"/><Relationship Id="rId4" Type="http://schemas.openxmlformats.org/officeDocument/2006/relationships/image" Target="../media/image79.svg"/><Relationship Id="rId9" Type="http://schemas.openxmlformats.org/officeDocument/2006/relationships/image" Target="../media/image84.svg"/><Relationship Id="rId14" Type="http://schemas.openxmlformats.org/officeDocument/2006/relationships/image" Target="../media/image89.svg"/></Relationships>
</file>

<file path=ppt/slides/_rels/slide22.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descr="Background pattern&#10;&#10;Description automatically generated">
            <a:extLst>
              <a:ext uri="{FF2B5EF4-FFF2-40B4-BE49-F238E27FC236}">
                <a16:creationId xmlns:a16="http://schemas.microsoft.com/office/drawing/2014/main" id="{84093F75-7C34-38AC-9003-ED4F661144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525347"/>
            <a:ext cx="12192000" cy="2901820"/>
          </a:xfrm>
          <a:prstGeom prst="rect">
            <a:avLst/>
          </a:prstGeom>
        </p:spPr>
      </p:pic>
      <p:grpSp>
        <p:nvGrpSpPr>
          <p:cNvPr id="6" name="Group 5">
            <a:extLst>
              <a:ext uri="{FF2B5EF4-FFF2-40B4-BE49-F238E27FC236}">
                <a16:creationId xmlns:a16="http://schemas.microsoft.com/office/drawing/2014/main" id="{CDF21A1C-1670-E834-2E38-F91D03808D04}"/>
              </a:ext>
            </a:extLst>
          </p:cNvPr>
          <p:cNvGrpSpPr/>
          <p:nvPr/>
        </p:nvGrpSpPr>
        <p:grpSpPr>
          <a:xfrm>
            <a:off x="760193" y="1371196"/>
            <a:ext cx="7367807" cy="2824375"/>
            <a:chOff x="760193" y="1371196"/>
            <a:chExt cx="7367807" cy="2824375"/>
          </a:xfrm>
        </p:grpSpPr>
        <p:sp>
          <p:nvSpPr>
            <p:cNvPr id="7" name="Subtitle 2">
              <a:extLst>
                <a:ext uri="{FF2B5EF4-FFF2-40B4-BE49-F238E27FC236}">
                  <a16:creationId xmlns:a16="http://schemas.microsoft.com/office/drawing/2014/main" id="{84405D30-ED17-EF8B-5042-A8D85A5B1AF4}"/>
                </a:ext>
              </a:extLst>
            </p:cNvPr>
            <p:cNvSpPr txBox="1">
              <a:spLocks/>
            </p:cNvSpPr>
            <p:nvPr userDrawn="1"/>
          </p:nvSpPr>
          <p:spPr>
            <a:xfrm>
              <a:off x="1158261" y="2539809"/>
              <a:ext cx="6790534" cy="1655762"/>
            </a:xfrm>
            <a:prstGeom prst="rect">
              <a:avLst/>
            </a:prstGeom>
            <a:noFill/>
          </p:spPr>
          <p:txBody>
            <a:bodyPr>
              <a:normAutofit/>
            </a:bodyPr>
            <a:lstStyle>
              <a:lvl1pPr marL="0" indent="0" algn="r" defTabSz="914400" rtl="0" eaLnBrk="1" latinLnBrk="0" hangingPunct="1">
                <a:lnSpc>
                  <a:spcPct val="90000"/>
                </a:lnSpc>
                <a:spcBef>
                  <a:spcPts val="1000"/>
                </a:spcBef>
                <a:buFont typeface="Arial" panose="020B0604020202020204" pitchFamily="34" charset="0"/>
                <a:buNone/>
                <a:defRPr sz="4400" b="1" kern="1200">
                  <a:solidFill>
                    <a:schemeClr val="bg1">
                      <a:lumMod val="50000"/>
                    </a:schemeClr>
                  </a:solidFill>
                  <a:latin typeface="Century Gothic" panose="020B0502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Century Gothic" panose="020B0502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Century Gothic" panose="020B0502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Century Gothic" panose="020B0502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Century Gothic" panose="020B0502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a:solidFill>
                    <a:schemeClr val="bg1"/>
                  </a:solidFill>
                  <a:latin typeface="Calibri Light" panose="020F0302020204030204" pitchFamily="34" charset="0"/>
                  <a:ea typeface="Calibri Light" panose="020F0302020204030204" pitchFamily="34" charset="0"/>
                  <a:cs typeface="Calibri Light" panose="020F0302020204030204" pitchFamily="34" charset="0"/>
                </a:rPr>
                <a:t>Investor Pack </a:t>
              </a:r>
            </a:p>
            <a:p>
              <a:r>
                <a:rPr lang="en-US">
                  <a:solidFill>
                    <a:schemeClr val="bg1"/>
                  </a:solidFill>
                  <a:latin typeface="Calibri Light" panose="020F0302020204030204" pitchFamily="34" charset="0"/>
                  <a:ea typeface="Calibri Light" panose="020F0302020204030204" pitchFamily="34" charset="0"/>
                  <a:cs typeface="Calibri Light" panose="020F0302020204030204" pitchFamily="34" charset="0"/>
                </a:rPr>
                <a:t>March 2026</a:t>
              </a:r>
              <a:endParaRPr lang="en-GB">
                <a:solidFill>
                  <a:schemeClr val="bg1"/>
                </a:solidFill>
                <a:latin typeface="Calibri Light" panose="020F0302020204030204" pitchFamily="34" charset="0"/>
                <a:ea typeface="Calibri Light" panose="020F0302020204030204" pitchFamily="34" charset="0"/>
                <a:cs typeface="Calibri Light" panose="020F0302020204030204" pitchFamily="34" charset="0"/>
              </a:endParaRPr>
            </a:p>
          </p:txBody>
        </p:sp>
        <p:pic>
          <p:nvPicPr>
            <p:cNvPr id="8" name="Picture 7" descr="Logo&#10;&#10;Description automatically generated">
              <a:extLst>
                <a:ext uri="{FF2B5EF4-FFF2-40B4-BE49-F238E27FC236}">
                  <a16:creationId xmlns:a16="http://schemas.microsoft.com/office/drawing/2014/main" id="{F25D19F7-F026-7153-F556-7DD9AD1079F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0193" y="1371196"/>
              <a:ext cx="7009396" cy="1261690"/>
            </a:xfrm>
            <a:prstGeom prst="rect">
              <a:avLst/>
            </a:prstGeom>
          </p:spPr>
        </p:pic>
        <p:cxnSp>
          <p:nvCxnSpPr>
            <p:cNvPr id="9" name="Straight Connector 8">
              <a:extLst>
                <a:ext uri="{FF2B5EF4-FFF2-40B4-BE49-F238E27FC236}">
                  <a16:creationId xmlns:a16="http://schemas.microsoft.com/office/drawing/2014/main" id="{4E4203C0-87A4-366C-4911-DE6628CB6F38}"/>
                </a:ext>
              </a:extLst>
            </p:cNvPr>
            <p:cNvCxnSpPr>
              <a:cxnSpLocks/>
            </p:cNvCxnSpPr>
            <p:nvPr userDrawn="1"/>
          </p:nvCxnSpPr>
          <p:spPr>
            <a:xfrm>
              <a:off x="8128000" y="1722959"/>
              <a:ext cx="0" cy="2142836"/>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941363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BB736B2-0425-688E-F1B8-3ACE338C5229}"/>
              </a:ext>
            </a:extLst>
          </p:cNvPr>
          <p:cNvSpPr txBox="1"/>
          <p:nvPr/>
        </p:nvSpPr>
        <p:spPr>
          <a:xfrm>
            <a:off x="0" y="0"/>
            <a:ext cx="12191999" cy="6858000"/>
          </a:xfrm>
          <a:prstGeom prst="rect">
            <a:avLst/>
          </a:prstGeom>
          <a:solidFill>
            <a:schemeClr val="tx1"/>
          </a:solidFill>
        </p:spPr>
        <p:txBody>
          <a:bodyPr wrap="square" rtlCol="0">
            <a:spAutoFit/>
          </a:bodyPr>
          <a:lstStyle/>
          <a:p>
            <a:endParaRPr lang="en-GB"/>
          </a:p>
        </p:txBody>
      </p:sp>
      <p:sp>
        <p:nvSpPr>
          <p:cNvPr id="4" name="Title 1">
            <a:extLst>
              <a:ext uri="{FF2B5EF4-FFF2-40B4-BE49-F238E27FC236}">
                <a16:creationId xmlns:a16="http://schemas.microsoft.com/office/drawing/2014/main" id="{2A3E5EAC-8B32-F2E9-D482-239E67E404ED}"/>
              </a:ext>
            </a:extLst>
          </p:cNvPr>
          <p:cNvSpPr txBox="1">
            <a:spLocks/>
          </p:cNvSpPr>
          <p:nvPr/>
        </p:nvSpPr>
        <p:spPr>
          <a:xfrm>
            <a:off x="117126" y="4118455"/>
            <a:ext cx="2872452" cy="1655762"/>
          </a:xfrm>
          <a:prstGeom prst="rect">
            <a:avLst/>
          </a:prstGeom>
        </p:spPr>
        <p:txBody>
          <a:bodyPr lIns="91440" tIns="45720" rIns="91440" bIns="45720" anchor="ctr" anchorCtr="0"/>
          <a:lstStyle>
            <a:lvl1pPr algn="ctr" defTabSz="914400" rtl="0" eaLnBrk="1" latinLnBrk="0" hangingPunct="1">
              <a:lnSpc>
                <a:spcPct val="90000"/>
              </a:lnSpc>
              <a:spcBef>
                <a:spcPct val="0"/>
              </a:spcBef>
              <a:buNone/>
              <a:defRPr sz="3200" b="1" kern="1200">
                <a:solidFill>
                  <a:schemeClr val="bg1"/>
                </a:solidFill>
                <a:latin typeface="Century Gothic" panose="020B0502020202020204"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libri Light" panose="020F0302020204030204"/>
                <a:ea typeface="+mj-ea"/>
                <a:cs typeface="+mj-cs"/>
              </a:rPr>
              <a:t>Peter Kimberley </a:t>
            </a:r>
          </a:p>
          <a:p>
            <a:pPr>
              <a:defRPr/>
            </a:pPr>
            <a:r>
              <a:rPr kumimoji="0" lang="en-US" sz="2400" b="0" i="0" u="none" strike="noStrike" kern="1200" cap="none" spc="0" normalizeH="0" baseline="0" noProof="0">
                <a:ln>
                  <a:noFill/>
                </a:ln>
                <a:solidFill>
                  <a:prstClr val="white"/>
                </a:solidFill>
                <a:effectLst/>
                <a:uLnTx/>
                <a:uFillTx/>
                <a:latin typeface="Calibri Light" panose="020F0302020204030204"/>
                <a:ea typeface="+mj-ea"/>
                <a:cs typeface="+mj-cs"/>
              </a:rPr>
              <a:t>Group </a:t>
            </a:r>
            <a:r>
              <a:rPr lang="en-US" sz="2400" b="0">
                <a:solidFill>
                  <a:prstClr val="white"/>
                </a:solidFill>
                <a:latin typeface="Calibri Light" panose="020F0302020204030204"/>
              </a:rPr>
              <a:t>Chief </a:t>
            </a:r>
          </a:p>
          <a:p>
            <a:pPr>
              <a:defRPr/>
            </a:pPr>
            <a:r>
              <a:rPr lang="en-US" sz="2400" b="0">
                <a:solidFill>
                  <a:prstClr val="white"/>
                </a:solidFill>
                <a:latin typeface="Calibri Light" panose="020F0302020204030204"/>
                <a:ea typeface="Calibri Light"/>
                <a:cs typeface="Calibri Light"/>
              </a:rPr>
              <a:t>Executive Officer </a:t>
            </a:r>
            <a:endParaRPr lang="en-US" sz="2400" b="0" i="0" u="none" strike="noStrike" kern="1200" cap="none" spc="0" normalizeH="0" baseline="0" noProof="0">
              <a:ln>
                <a:noFill/>
              </a:ln>
              <a:solidFill>
                <a:prstClr val="white"/>
              </a:solidFill>
              <a:effectLst/>
              <a:uLnTx/>
              <a:uFillTx/>
              <a:latin typeface="Calibri Light" panose="020F0302020204030204"/>
              <a:ea typeface="Calibri Light"/>
              <a:cs typeface="Calibri Light"/>
            </a:endParaRPr>
          </a:p>
        </p:txBody>
      </p:sp>
      <p:sp>
        <p:nvSpPr>
          <p:cNvPr id="5" name="Title 1">
            <a:extLst>
              <a:ext uri="{FF2B5EF4-FFF2-40B4-BE49-F238E27FC236}">
                <a16:creationId xmlns:a16="http://schemas.microsoft.com/office/drawing/2014/main" id="{29427D75-2682-1E8A-2CE3-13AE31E46E4F}"/>
              </a:ext>
            </a:extLst>
          </p:cNvPr>
          <p:cNvSpPr txBox="1">
            <a:spLocks/>
          </p:cNvSpPr>
          <p:nvPr/>
        </p:nvSpPr>
        <p:spPr>
          <a:xfrm>
            <a:off x="3242296" y="4109914"/>
            <a:ext cx="2802283" cy="1655762"/>
          </a:xfrm>
          <a:prstGeom prst="rect">
            <a:avLst/>
          </a:prstGeom>
        </p:spPr>
        <p:txBody>
          <a:bodyPr lIns="91440" tIns="45720" rIns="91440" bIns="45720" anchor="ctr" anchorCtr="0"/>
          <a:lstStyle>
            <a:lvl1pPr algn="ctr" defTabSz="914400" rtl="0" eaLnBrk="1" latinLnBrk="0" hangingPunct="1">
              <a:lnSpc>
                <a:spcPct val="90000"/>
              </a:lnSpc>
              <a:spcBef>
                <a:spcPct val="0"/>
              </a:spcBef>
              <a:buNone/>
              <a:defRPr sz="3200" b="1" kern="1200">
                <a:solidFill>
                  <a:schemeClr val="bg1"/>
                </a:solidFill>
                <a:latin typeface="Century Gothic" panose="020B0502020202020204"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libri Light" panose="020F0302020204030204"/>
                <a:ea typeface="+mj-ea"/>
                <a:cs typeface="+mj-cs"/>
              </a:rPr>
              <a:t>Dave Poulter</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libri Light" panose="020F0302020204030204"/>
                <a:ea typeface="+mj-ea"/>
                <a:cs typeface="+mj-cs"/>
              </a:rPr>
              <a:t>Group Chief Commercial Officer</a:t>
            </a:r>
            <a:endParaRPr kumimoji="0" lang="en-US" sz="2400" b="0" i="0" u="none" strike="noStrike" kern="1200" cap="none" spc="0" normalizeH="0" baseline="0" noProof="0">
              <a:ln>
                <a:noFill/>
              </a:ln>
              <a:solidFill>
                <a:prstClr val="white"/>
              </a:solidFill>
              <a:effectLst/>
              <a:uLnTx/>
              <a:uFillTx/>
              <a:latin typeface="Calibri Light" panose="020F0302020204030204"/>
              <a:ea typeface="Calibri Light"/>
              <a:cs typeface="Calibri Light"/>
            </a:endParaRPr>
          </a:p>
        </p:txBody>
      </p:sp>
      <p:sp>
        <p:nvSpPr>
          <p:cNvPr id="6" name="Title 1">
            <a:extLst>
              <a:ext uri="{FF2B5EF4-FFF2-40B4-BE49-F238E27FC236}">
                <a16:creationId xmlns:a16="http://schemas.microsoft.com/office/drawing/2014/main" id="{8EAB08D4-7303-BEE9-CBF4-2988224E8BDF}"/>
              </a:ext>
            </a:extLst>
          </p:cNvPr>
          <p:cNvSpPr txBox="1">
            <a:spLocks/>
          </p:cNvSpPr>
          <p:nvPr/>
        </p:nvSpPr>
        <p:spPr>
          <a:xfrm>
            <a:off x="6297297" y="4094133"/>
            <a:ext cx="2802283" cy="1655762"/>
          </a:xfrm>
          <a:prstGeom prst="rect">
            <a:avLst/>
          </a:prstGeom>
        </p:spPr>
        <p:txBody>
          <a:bodyPr lIns="91440" tIns="45720" rIns="91440" bIns="45720" anchor="ctr" anchorCtr="0"/>
          <a:lstStyle>
            <a:lvl1pPr algn="ctr" defTabSz="914400" rtl="0" eaLnBrk="1" latinLnBrk="0" hangingPunct="1">
              <a:lnSpc>
                <a:spcPct val="90000"/>
              </a:lnSpc>
              <a:spcBef>
                <a:spcPct val="0"/>
              </a:spcBef>
              <a:buNone/>
              <a:defRPr sz="3200" b="1" kern="1200">
                <a:solidFill>
                  <a:schemeClr val="bg1"/>
                </a:solidFill>
                <a:latin typeface="Century Gothic" panose="020B0502020202020204"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libri Light" panose="020F0302020204030204"/>
                <a:ea typeface="+mj-ea"/>
                <a:cs typeface="+mj-cs"/>
              </a:rPr>
              <a:t>Gurvinder Kaur</a:t>
            </a:r>
          </a:p>
          <a:p>
            <a:pPr>
              <a:defRPr/>
            </a:pPr>
            <a:r>
              <a:rPr kumimoji="0" lang="en-US" sz="2400" b="0" i="0" u="none" strike="noStrike" kern="1200" cap="none" spc="0" normalizeH="0" baseline="0" noProof="0">
                <a:ln>
                  <a:noFill/>
                </a:ln>
                <a:solidFill>
                  <a:prstClr val="white"/>
                </a:solidFill>
                <a:effectLst/>
                <a:uLnTx/>
                <a:uFillTx/>
                <a:latin typeface="Calibri Light" panose="020F0302020204030204"/>
                <a:ea typeface="+mj-ea"/>
                <a:cs typeface="+mj-cs"/>
              </a:rPr>
              <a:t>Group Chief </a:t>
            </a:r>
            <a:endParaRPr lang="en-US" sz="2400" b="0">
              <a:solidFill>
                <a:prstClr val="white"/>
              </a:solidFill>
              <a:latin typeface="Calibri Light" panose="020F0302020204030204"/>
            </a:endParaRPr>
          </a:p>
          <a:p>
            <a:pPr marL="0" marR="0" lvl="0" indent="0" algn="ctr" defTabSz="914400">
              <a:lnSpc>
                <a:spcPct val="90000"/>
              </a:lnSpc>
              <a:spcBef>
                <a:spcPct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libri Light" panose="020F0302020204030204"/>
                <a:ea typeface="+mj-ea"/>
                <a:cs typeface="+mj-cs"/>
              </a:rPr>
              <a:t>Financial Officer  </a:t>
            </a:r>
            <a:endParaRPr lang="en-US">
              <a:solidFill>
                <a:prstClr val="white"/>
              </a:solidFill>
              <a:ea typeface="+mj-ea"/>
              <a:cs typeface="+mj-cs"/>
            </a:endParaRPr>
          </a:p>
        </p:txBody>
      </p:sp>
      <p:pic>
        <p:nvPicPr>
          <p:cNvPr id="7" name="Picture 6" descr="A person wearing glasses&#10;&#10;Description automatically generated with medium confidence">
            <a:extLst>
              <a:ext uri="{FF2B5EF4-FFF2-40B4-BE49-F238E27FC236}">
                <a16:creationId xmlns:a16="http://schemas.microsoft.com/office/drawing/2014/main" id="{1A15F8F8-D577-B441-8B93-21D4A34E23D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5448" y="1797417"/>
            <a:ext cx="2359654" cy="2260831"/>
          </a:xfrm>
          <a:prstGeom prst="rect">
            <a:avLst/>
          </a:prstGeom>
        </p:spPr>
      </p:pic>
      <p:sp>
        <p:nvSpPr>
          <p:cNvPr id="8" name="Title 1">
            <a:extLst>
              <a:ext uri="{FF2B5EF4-FFF2-40B4-BE49-F238E27FC236}">
                <a16:creationId xmlns:a16="http://schemas.microsoft.com/office/drawing/2014/main" id="{C4FCC412-97EC-0198-48D0-F3D3340AA0A8}"/>
              </a:ext>
            </a:extLst>
          </p:cNvPr>
          <p:cNvSpPr txBox="1">
            <a:spLocks/>
          </p:cNvSpPr>
          <p:nvPr/>
        </p:nvSpPr>
        <p:spPr>
          <a:xfrm>
            <a:off x="1420963" y="507784"/>
            <a:ext cx="8922690" cy="1169079"/>
          </a:xfrm>
          <a:prstGeom prst="rect">
            <a:avLst/>
          </a:prstGeom>
        </p:spPr>
        <p:txBody>
          <a:bodyPr anchor="ctr" anchorCtr="0"/>
          <a:lstStyle>
            <a:lvl1pPr algn="ctr" defTabSz="914400" rtl="0" eaLnBrk="1" latinLnBrk="0" hangingPunct="1">
              <a:lnSpc>
                <a:spcPct val="90000"/>
              </a:lnSpc>
              <a:spcBef>
                <a:spcPct val="0"/>
              </a:spcBef>
              <a:buNone/>
              <a:defRPr sz="3200" b="1" kern="1200">
                <a:solidFill>
                  <a:schemeClr val="bg1"/>
                </a:solidFill>
                <a:latin typeface="Century Gothic" panose="020B0502020202020204"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200" b="1" i="0" u="none" strike="noStrike" kern="1200" cap="none" spc="0" normalizeH="0" baseline="0" noProof="0">
                <a:ln>
                  <a:noFill/>
                </a:ln>
                <a:solidFill>
                  <a:srgbClr val="C00000"/>
                </a:solidFill>
                <a:effectLst/>
                <a:uLnTx/>
                <a:uFillTx/>
                <a:latin typeface="Calibri Light" panose="020F0302020204030204"/>
                <a:ea typeface="+mj-ea"/>
                <a:cs typeface="+mj-cs"/>
              </a:rPr>
              <a:t>Tandem Group plc</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GB" sz="2800" b="1" i="0" u="none" strike="noStrike" kern="1200" cap="none" spc="0" normalizeH="0" baseline="0" noProof="0">
              <a:ln>
                <a:noFill/>
              </a:ln>
              <a:solidFill>
                <a:prstClr val="white"/>
              </a:solidFill>
              <a:effectLst/>
              <a:uLnTx/>
              <a:uFillTx/>
              <a:latin typeface="Calibri Light" panose="020F0302020204030204"/>
              <a:ea typeface="+mj-ea"/>
              <a:cs typeface="+mj-cs"/>
            </a:endParaRPr>
          </a:p>
        </p:txBody>
      </p:sp>
      <p:pic>
        <p:nvPicPr>
          <p:cNvPr id="9" name="Picture 8" descr="A person in a grey sweater&#10;&#10;Description automatically generated">
            <a:extLst>
              <a:ext uri="{FF2B5EF4-FFF2-40B4-BE49-F238E27FC236}">
                <a16:creationId xmlns:a16="http://schemas.microsoft.com/office/drawing/2014/main" id="{B8254709-AA66-FC14-6340-CD08EA1BF0AF}"/>
              </a:ext>
            </a:extLst>
          </p:cNvPr>
          <p:cNvPicPr>
            <a:picLocks noChangeAspect="1"/>
          </p:cNvPicPr>
          <p:nvPr/>
        </p:nvPicPr>
        <p:blipFill rotWithShape="1">
          <a:blip r:embed="rId3">
            <a:extLst>
              <a:ext uri="{28A0092B-C50C-407E-A947-70E740481C1C}">
                <a14:useLocalDpi xmlns:a14="http://schemas.microsoft.com/office/drawing/2010/main" val="0"/>
              </a:ext>
            </a:extLst>
          </a:blip>
          <a:srcRect l="17743" t="14149" r="16074" b="52885"/>
          <a:stretch/>
        </p:blipFill>
        <p:spPr>
          <a:xfrm>
            <a:off x="9409100" y="1784445"/>
            <a:ext cx="2266950" cy="2260831"/>
          </a:xfrm>
          <a:prstGeom prst="rect">
            <a:avLst/>
          </a:prstGeom>
        </p:spPr>
      </p:pic>
      <p:sp>
        <p:nvSpPr>
          <p:cNvPr id="10" name="Title 1">
            <a:extLst>
              <a:ext uri="{FF2B5EF4-FFF2-40B4-BE49-F238E27FC236}">
                <a16:creationId xmlns:a16="http://schemas.microsoft.com/office/drawing/2014/main" id="{A4154B29-4A7C-4E4A-24E4-116F660C67D4}"/>
              </a:ext>
            </a:extLst>
          </p:cNvPr>
          <p:cNvSpPr txBox="1">
            <a:spLocks/>
          </p:cNvSpPr>
          <p:nvPr/>
        </p:nvSpPr>
        <p:spPr>
          <a:xfrm>
            <a:off x="9048253" y="4098444"/>
            <a:ext cx="3089727" cy="1655762"/>
          </a:xfrm>
          <a:prstGeom prst="rect">
            <a:avLst/>
          </a:prstGeom>
        </p:spPr>
        <p:txBody>
          <a:bodyPr anchor="ctr" anchorCtr="0"/>
          <a:lstStyle>
            <a:lvl1pPr algn="ctr" defTabSz="914400" rtl="0" eaLnBrk="1" latinLnBrk="0" hangingPunct="1">
              <a:lnSpc>
                <a:spcPct val="90000"/>
              </a:lnSpc>
              <a:spcBef>
                <a:spcPct val="0"/>
              </a:spcBef>
              <a:buNone/>
              <a:defRPr sz="3200" b="1" kern="1200">
                <a:solidFill>
                  <a:schemeClr val="bg1"/>
                </a:solidFill>
                <a:latin typeface="Century Gothic" panose="020B0502020202020204" pitchFamily="34" charset="0"/>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Calibri Light" panose="020F0302020204030204"/>
                <a:ea typeface="+mj-ea"/>
                <a:cs typeface="+mj-cs"/>
              </a:rPr>
              <a:t>Charlie Foulkes</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libri Light" panose="020F0302020204030204"/>
                <a:ea typeface="+mj-ea"/>
                <a:cs typeface="+mj-cs"/>
              </a:rPr>
              <a:t>Group Digital &amp;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Calibri Light" panose="020F0302020204030204"/>
                <a:ea typeface="+mj-ea"/>
                <a:cs typeface="+mj-cs"/>
              </a:rPr>
              <a:t>Marketing Director   </a:t>
            </a:r>
          </a:p>
        </p:txBody>
      </p:sp>
      <p:pic>
        <p:nvPicPr>
          <p:cNvPr id="12" name="Picture 11" descr="A person smiling at the camera&#10;&#10;AI-generated content may be incorrect.">
            <a:extLst>
              <a:ext uri="{FF2B5EF4-FFF2-40B4-BE49-F238E27FC236}">
                <a16:creationId xmlns:a16="http://schemas.microsoft.com/office/drawing/2014/main" id="{7F2BA8E9-AFC9-88F0-0D7C-2D00BE075D68}"/>
              </a:ext>
            </a:extLst>
          </p:cNvPr>
          <p:cNvPicPr>
            <a:picLocks noChangeAspect="1"/>
          </p:cNvPicPr>
          <p:nvPr/>
        </p:nvPicPr>
        <p:blipFill>
          <a:blip r:embed="rId4"/>
          <a:stretch>
            <a:fillRect/>
          </a:stretch>
        </p:blipFill>
        <p:spPr>
          <a:xfrm>
            <a:off x="6613513" y="1801310"/>
            <a:ext cx="2276475" cy="2295525"/>
          </a:xfrm>
          <a:prstGeom prst="rect">
            <a:avLst/>
          </a:prstGeom>
        </p:spPr>
      </p:pic>
      <p:pic>
        <p:nvPicPr>
          <p:cNvPr id="13" name="Picture 12" descr="A person in a white shirt&#10;&#10;AI-generated content may be incorrect.">
            <a:extLst>
              <a:ext uri="{FF2B5EF4-FFF2-40B4-BE49-F238E27FC236}">
                <a16:creationId xmlns:a16="http://schemas.microsoft.com/office/drawing/2014/main" id="{CBCA40FA-C62D-D625-41E1-9B1B98AA5D34}"/>
              </a:ext>
            </a:extLst>
          </p:cNvPr>
          <p:cNvPicPr>
            <a:picLocks noChangeAspect="1"/>
          </p:cNvPicPr>
          <p:nvPr/>
        </p:nvPicPr>
        <p:blipFill>
          <a:blip r:embed="rId5"/>
          <a:srcRect l="14957" t="4226" r="18376" b="8887"/>
          <a:stretch>
            <a:fillRect/>
          </a:stretch>
        </p:blipFill>
        <p:spPr>
          <a:xfrm rot="5400000">
            <a:off x="3534715" y="1850889"/>
            <a:ext cx="2257277" cy="2170464"/>
          </a:xfrm>
          <a:prstGeom prst="rect">
            <a:avLst/>
          </a:prstGeom>
        </p:spPr>
      </p:pic>
    </p:spTree>
    <p:extLst>
      <p:ext uri="{BB962C8B-B14F-4D97-AF65-F5344CB8AC3E}">
        <p14:creationId xmlns:p14="http://schemas.microsoft.com/office/powerpoint/2010/main" val="1282416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picture containing text, sky, outdoor, sign&#10;&#10;Description automatically generated">
            <a:extLst>
              <a:ext uri="{FF2B5EF4-FFF2-40B4-BE49-F238E27FC236}">
                <a16:creationId xmlns:a16="http://schemas.microsoft.com/office/drawing/2014/main" id="{B0159F07-45E0-1C69-DA34-85FE415704A6}"/>
              </a:ext>
            </a:extLst>
          </p:cNvPr>
          <p:cNvPicPr>
            <a:picLocks noChangeAspect="1"/>
          </p:cNvPicPr>
          <p:nvPr/>
        </p:nvPicPr>
        <p:blipFill rotWithShape="1">
          <a:blip r:embed="rId2">
            <a:extLst>
              <a:ext uri="{28A0092B-C50C-407E-A947-70E740481C1C}">
                <a14:useLocalDpi xmlns:a14="http://schemas.microsoft.com/office/drawing/2010/main" val="0"/>
              </a:ext>
            </a:extLst>
          </a:blip>
          <a:srcRect l="4277" t="25863" r="4813" b="-1"/>
          <a:stretch/>
        </p:blipFill>
        <p:spPr>
          <a:xfrm>
            <a:off x="3572612" y="10"/>
            <a:ext cx="8669532" cy="6857990"/>
          </a:xfrm>
          <a:prstGeom prst="rect">
            <a:avLst/>
          </a:prstGeom>
        </p:spPr>
      </p:pic>
      <p:sp>
        <p:nvSpPr>
          <p:cNvPr id="12" name="Rectangle 11">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2BD9891-59BA-79AC-9123-B49BB167FE22}"/>
              </a:ext>
            </a:extLst>
          </p:cNvPr>
          <p:cNvSpPr>
            <a:spLocks noGrp="1"/>
          </p:cNvSpPr>
          <p:nvPr>
            <p:ph type="ctrTitle"/>
          </p:nvPr>
        </p:nvSpPr>
        <p:spPr>
          <a:xfrm>
            <a:off x="371094" y="1143532"/>
            <a:ext cx="3438144" cy="1124712"/>
          </a:xfrm>
        </p:spPr>
        <p:txBody>
          <a:bodyPr vert="horz" lIns="91440" tIns="45720" rIns="91440" bIns="45720" rtlCol="0" anchor="b">
            <a:normAutofit/>
          </a:bodyPr>
          <a:lstStyle/>
          <a:p>
            <a:r>
              <a:rPr lang="en-US" sz="2800">
                <a:solidFill>
                  <a:schemeClr val="tx1"/>
                </a:solidFill>
                <a:latin typeface="+mj-lt"/>
              </a:rPr>
              <a:t>AGENDA </a:t>
            </a:r>
          </a:p>
        </p:txBody>
      </p:sp>
      <p:sp>
        <p:nvSpPr>
          <p:cNvPr id="14" name="Rectangle 13">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ubtitle 2">
            <a:extLst>
              <a:ext uri="{FF2B5EF4-FFF2-40B4-BE49-F238E27FC236}">
                <a16:creationId xmlns:a16="http://schemas.microsoft.com/office/drawing/2014/main" id="{4A9E203A-0B69-F685-63B3-F022CBAC29C6}"/>
              </a:ext>
            </a:extLst>
          </p:cNvPr>
          <p:cNvSpPr>
            <a:spLocks noGrp="1"/>
          </p:cNvSpPr>
          <p:nvPr>
            <p:ph type="subTitle" idx="1"/>
          </p:nvPr>
        </p:nvSpPr>
        <p:spPr>
          <a:xfrm>
            <a:off x="371093" y="2582852"/>
            <a:ext cx="5359941" cy="3320798"/>
          </a:xfrm>
        </p:spPr>
        <p:txBody>
          <a:bodyPr vert="horz" lIns="91440" tIns="45720" rIns="91440" bIns="45720" rtlCol="0" anchor="t">
            <a:noAutofit/>
          </a:bodyPr>
          <a:lstStyle/>
          <a:p>
            <a:pPr indent="-228600">
              <a:buClr>
                <a:srgbClr val="C00000"/>
              </a:buClr>
            </a:pPr>
            <a:r>
              <a:rPr lang="en-US" sz="2200">
                <a:latin typeface="+mj-lt"/>
                <a:ea typeface="Calibri Light"/>
                <a:cs typeface="Calibri Light"/>
              </a:rPr>
              <a:t>Product Showcase Video </a:t>
            </a:r>
            <a:endParaRPr lang="en-US" sz="2200">
              <a:latin typeface="+mj-lt"/>
            </a:endParaRPr>
          </a:p>
          <a:p>
            <a:pPr indent="-228600">
              <a:buClr>
                <a:srgbClr val="C00000"/>
              </a:buClr>
            </a:pPr>
            <a:r>
              <a:rPr lang="en-US" sz="2200">
                <a:latin typeface="+mj-lt"/>
              </a:rPr>
              <a:t>Retail &amp; Market Landscape</a:t>
            </a:r>
            <a:endParaRPr lang="en-US"/>
          </a:p>
          <a:p>
            <a:pPr indent="-228600">
              <a:buClr>
                <a:srgbClr val="C00000"/>
              </a:buClr>
            </a:pPr>
            <a:r>
              <a:rPr lang="en-US" sz="2200">
                <a:latin typeface="+mj-lt"/>
              </a:rPr>
              <a:t>Economic Landscape </a:t>
            </a:r>
          </a:p>
          <a:p>
            <a:pPr indent="-228600">
              <a:buClr>
                <a:srgbClr val="C00000"/>
              </a:buClr>
            </a:pPr>
            <a:r>
              <a:rPr lang="en-US" sz="2200">
                <a:latin typeface="+mj-lt"/>
              </a:rPr>
              <a:t>Product / Brand Performance &amp; Outlook </a:t>
            </a:r>
            <a:endParaRPr lang="en-US" sz="2200">
              <a:latin typeface="+mj-lt"/>
              <a:ea typeface="Calibri Light"/>
              <a:cs typeface="Calibri Light"/>
            </a:endParaRPr>
          </a:p>
          <a:p>
            <a:pPr indent="-228600">
              <a:buClr>
                <a:srgbClr val="C00000"/>
              </a:buClr>
            </a:pPr>
            <a:r>
              <a:rPr lang="en-US" sz="2200">
                <a:latin typeface="+mj-lt"/>
              </a:rPr>
              <a:t>Summary </a:t>
            </a:r>
          </a:p>
        </p:txBody>
      </p:sp>
      <p:cxnSp>
        <p:nvCxnSpPr>
          <p:cNvPr id="6" name="Straight Connector 5">
            <a:extLst>
              <a:ext uri="{FF2B5EF4-FFF2-40B4-BE49-F238E27FC236}">
                <a16:creationId xmlns:a16="http://schemas.microsoft.com/office/drawing/2014/main" id="{B8CBED1B-95E8-3023-B8CE-77AD27ECBF42}"/>
              </a:ext>
            </a:extLst>
          </p:cNvPr>
          <p:cNvCxnSpPr/>
          <p:nvPr/>
        </p:nvCxnSpPr>
        <p:spPr>
          <a:xfrm>
            <a:off x="371094" y="868412"/>
            <a:ext cx="702649" cy="0"/>
          </a:xfrm>
          <a:prstGeom prst="line">
            <a:avLst/>
          </a:prstGeom>
          <a:ln w="1016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3817590"/>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2C7416D-CB0F-098F-152D-E830A84F1477}"/>
            </a:ext>
          </a:extLst>
        </p:cNvPr>
        <p:cNvGrpSpPr/>
        <p:nvPr/>
      </p:nvGrpSpPr>
      <p:grpSpPr>
        <a:xfrm>
          <a:off x="0" y="0"/>
          <a:ext cx="0" cy="0"/>
          <a:chOff x="0" y="0"/>
          <a:chExt cx="0" cy="0"/>
        </a:xfrm>
      </p:grpSpPr>
      <p:sp>
        <p:nvSpPr>
          <p:cNvPr id="7" name="Subtitle 2">
            <a:extLst>
              <a:ext uri="{FF2B5EF4-FFF2-40B4-BE49-F238E27FC236}">
                <a16:creationId xmlns:a16="http://schemas.microsoft.com/office/drawing/2014/main" id="{7411114D-A96E-8248-FE72-1F24217A09A4}"/>
              </a:ext>
            </a:extLst>
          </p:cNvPr>
          <p:cNvSpPr txBox="1">
            <a:spLocks/>
          </p:cNvSpPr>
          <p:nvPr userDrawn="1"/>
        </p:nvSpPr>
        <p:spPr>
          <a:xfrm>
            <a:off x="3881962" y="3429000"/>
            <a:ext cx="4269424" cy="1655762"/>
          </a:xfrm>
          <a:prstGeom prst="rect">
            <a:avLst/>
          </a:prstGeom>
          <a:noFill/>
        </p:spPr>
        <p:txBody>
          <a:bodyPr>
            <a:normAutofit/>
          </a:bodyPr>
          <a:lstStyle>
            <a:lvl1pPr marL="0" indent="0" algn="r" defTabSz="914400" rtl="0" eaLnBrk="1" latinLnBrk="0" hangingPunct="1">
              <a:lnSpc>
                <a:spcPct val="90000"/>
              </a:lnSpc>
              <a:spcBef>
                <a:spcPts val="1000"/>
              </a:spcBef>
              <a:buFont typeface="Arial" panose="020B0604020202020204" pitchFamily="34" charset="0"/>
              <a:buNone/>
              <a:defRPr sz="4400" b="1" kern="1200">
                <a:solidFill>
                  <a:schemeClr val="bg1">
                    <a:lumMod val="50000"/>
                  </a:schemeClr>
                </a:solidFill>
                <a:latin typeface="Century Gothic" panose="020B0502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Century Gothic" panose="020B0502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Century Gothic" panose="020B0502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Century Gothic" panose="020B0502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Century Gothic" panose="020B0502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latin typeface="Calibri Light" panose="020F0302020204030204" pitchFamily="34" charset="0"/>
                <a:ea typeface="Calibri Light" panose="020F0302020204030204" pitchFamily="34" charset="0"/>
                <a:cs typeface="Calibri Light" panose="020F0302020204030204" pitchFamily="34" charset="0"/>
              </a:rPr>
              <a:t>Showcase Video  </a:t>
            </a:r>
          </a:p>
        </p:txBody>
      </p:sp>
      <p:pic>
        <p:nvPicPr>
          <p:cNvPr id="8" name="Picture 7" descr="Logo&#10;&#10;Description automatically generated">
            <a:extLst>
              <a:ext uri="{FF2B5EF4-FFF2-40B4-BE49-F238E27FC236}">
                <a16:creationId xmlns:a16="http://schemas.microsoft.com/office/drawing/2014/main" id="{7A636F35-D895-0587-94D1-4AFA0887A93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511976" y="2167310"/>
            <a:ext cx="7009396" cy="1261690"/>
          </a:xfrm>
          <a:prstGeom prst="rect">
            <a:avLst/>
          </a:prstGeom>
        </p:spPr>
      </p:pic>
    </p:spTree>
    <p:extLst>
      <p:ext uri="{BB962C8B-B14F-4D97-AF65-F5344CB8AC3E}">
        <p14:creationId xmlns:p14="http://schemas.microsoft.com/office/powerpoint/2010/main" val="2439715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CF321-E390-349C-A02F-B16CDB2F4FFB}"/>
            </a:ext>
          </a:extLst>
        </p:cNvPr>
        <p:cNvGrpSpPr/>
        <p:nvPr/>
      </p:nvGrpSpPr>
      <p:grpSpPr>
        <a:xfrm>
          <a:off x="0" y="0"/>
          <a:ext cx="0" cy="0"/>
          <a:chOff x="0" y="0"/>
          <a:chExt cx="0" cy="0"/>
        </a:xfrm>
      </p:grpSpPr>
      <p:sp>
        <p:nvSpPr>
          <p:cNvPr id="12" name="TextBox 11">
            <a:extLst>
              <a:ext uri="{FF2B5EF4-FFF2-40B4-BE49-F238E27FC236}">
                <a16:creationId xmlns:a16="http://schemas.microsoft.com/office/drawing/2014/main" id="{9154D021-500F-5662-6737-F50AD876B40C}"/>
              </a:ext>
            </a:extLst>
          </p:cNvPr>
          <p:cNvSpPr txBox="1"/>
          <p:nvPr/>
        </p:nvSpPr>
        <p:spPr>
          <a:xfrm>
            <a:off x="2573383" y="817123"/>
            <a:ext cx="9503669" cy="5512453"/>
          </a:xfrm>
          <a:prstGeom prst="rect">
            <a:avLst/>
          </a:prstGeom>
          <a:solidFill>
            <a:schemeClr val="bg1">
              <a:lumMod val="85000"/>
            </a:schemeClr>
          </a:solidFill>
        </p:spPr>
        <p:txBody>
          <a:bodyPr wrap="square" rtlCol="0">
            <a:spAutoFit/>
          </a:bodyPr>
          <a:lstStyle/>
          <a:p>
            <a:endParaRPr lang="en-GB"/>
          </a:p>
        </p:txBody>
      </p:sp>
      <p:sp>
        <p:nvSpPr>
          <p:cNvPr id="2" name="Title 1">
            <a:extLst>
              <a:ext uri="{FF2B5EF4-FFF2-40B4-BE49-F238E27FC236}">
                <a16:creationId xmlns:a16="http://schemas.microsoft.com/office/drawing/2014/main" id="{214F50F5-D70D-984D-A5E7-B11DBBF7C1F6}"/>
              </a:ext>
            </a:extLst>
          </p:cNvPr>
          <p:cNvSpPr>
            <a:spLocks noGrp="1"/>
          </p:cNvSpPr>
          <p:nvPr>
            <p:ph type="title"/>
          </p:nvPr>
        </p:nvSpPr>
        <p:spPr/>
        <p:txBody>
          <a:bodyPr/>
          <a:lstStyle/>
          <a:p>
            <a:r>
              <a:rPr lang="en-US" sz="3200"/>
              <a:t>About Us </a:t>
            </a:r>
            <a:endParaRPr lang="en-GB" sz="3200"/>
          </a:p>
        </p:txBody>
      </p:sp>
      <p:pic>
        <p:nvPicPr>
          <p:cNvPr id="3" name="Picture 2" descr="A picture containing text&#10;&#10;Description automatically generated">
            <a:extLst>
              <a:ext uri="{FF2B5EF4-FFF2-40B4-BE49-F238E27FC236}">
                <a16:creationId xmlns:a16="http://schemas.microsoft.com/office/drawing/2014/main" id="{706017AB-12BF-A9A4-C5FE-2648AC943847}"/>
              </a:ext>
            </a:extLst>
          </p:cNvPr>
          <p:cNvPicPr>
            <a:picLocks noChangeAspect="1"/>
          </p:cNvPicPr>
          <p:nvPr/>
        </p:nvPicPr>
        <p:blipFill rotWithShape="1">
          <a:blip r:embed="rId2">
            <a:extLst>
              <a:ext uri="{28A0092B-C50C-407E-A947-70E740481C1C}">
                <a14:useLocalDpi xmlns:a14="http://schemas.microsoft.com/office/drawing/2010/main" val="0"/>
              </a:ext>
            </a:extLst>
          </a:blip>
          <a:srcRect l="12425" t="11828" r="8714" b="12152"/>
          <a:stretch/>
        </p:blipFill>
        <p:spPr>
          <a:xfrm>
            <a:off x="785789" y="3058746"/>
            <a:ext cx="1284054" cy="981396"/>
          </a:xfrm>
          <a:prstGeom prst="rect">
            <a:avLst/>
          </a:prstGeom>
        </p:spPr>
      </p:pic>
      <p:pic>
        <p:nvPicPr>
          <p:cNvPr id="4" name="Picture 3" descr="Logo, company name&#10;&#10;Description automatically generated">
            <a:extLst>
              <a:ext uri="{FF2B5EF4-FFF2-40B4-BE49-F238E27FC236}">
                <a16:creationId xmlns:a16="http://schemas.microsoft.com/office/drawing/2014/main" id="{C041B4D8-D079-6ADA-B23E-1A367D7724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4138" y="3919699"/>
            <a:ext cx="1809525" cy="1809525"/>
          </a:xfrm>
          <a:prstGeom prst="rect">
            <a:avLst/>
          </a:prstGeom>
        </p:spPr>
      </p:pic>
      <p:pic>
        <p:nvPicPr>
          <p:cNvPr id="5" name="Picture 4" descr="Shape&#10;&#10;Description automatically generated with medium confidence">
            <a:extLst>
              <a:ext uri="{FF2B5EF4-FFF2-40B4-BE49-F238E27FC236}">
                <a16:creationId xmlns:a16="http://schemas.microsoft.com/office/drawing/2014/main" id="{856EBFB7-9109-26E1-F975-BE515EE90A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3858" y="1795863"/>
            <a:ext cx="2050086" cy="1195884"/>
          </a:xfrm>
          <a:prstGeom prst="rect">
            <a:avLst/>
          </a:prstGeom>
        </p:spPr>
      </p:pic>
      <p:pic>
        <p:nvPicPr>
          <p:cNvPr id="6" name="Picture 5" descr="Icon&#10;&#10;Description automatically generated">
            <a:extLst>
              <a:ext uri="{FF2B5EF4-FFF2-40B4-BE49-F238E27FC236}">
                <a16:creationId xmlns:a16="http://schemas.microsoft.com/office/drawing/2014/main" id="{E2F8C6FA-6011-6306-F491-42F93EEC184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8433" y="244839"/>
            <a:ext cx="2010516" cy="2095183"/>
          </a:xfrm>
          <a:prstGeom prst="rect">
            <a:avLst/>
          </a:prstGeom>
        </p:spPr>
      </p:pic>
      <p:pic>
        <p:nvPicPr>
          <p:cNvPr id="7" name="Picture 6" descr="A blue and white logo&#10;&#10;AI-generated content may be incorrect.">
            <a:extLst>
              <a:ext uri="{FF2B5EF4-FFF2-40B4-BE49-F238E27FC236}">
                <a16:creationId xmlns:a16="http://schemas.microsoft.com/office/drawing/2014/main" id="{42949521-941D-8402-CC5B-A989ABF5188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2795" y="5675779"/>
            <a:ext cx="2010868" cy="653797"/>
          </a:xfrm>
          <a:prstGeom prst="rect">
            <a:avLst/>
          </a:prstGeom>
        </p:spPr>
      </p:pic>
      <p:sp>
        <p:nvSpPr>
          <p:cNvPr id="9" name="Subtitle 2">
            <a:extLst>
              <a:ext uri="{FF2B5EF4-FFF2-40B4-BE49-F238E27FC236}">
                <a16:creationId xmlns:a16="http://schemas.microsoft.com/office/drawing/2014/main" id="{3E5D72F4-BE21-3D01-9906-821FF73B2056}"/>
              </a:ext>
            </a:extLst>
          </p:cNvPr>
          <p:cNvSpPr txBox="1">
            <a:spLocks/>
          </p:cNvSpPr>
          <p:nvPr/>
        </p:nvSpPr>
        <p:spPr>
          <a:xfrm>
            <a:off x="2595315" y="3297595"/>
            <a:ext cx="9452554" cy="2646118"/>
          </a:xfrm>
          <a:prstGeom prst="rect">
            <a:avLst/>
          </a:prstGeom>
          <a:noFill/>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93065" indent="-285750">
              <a:buClr>
                <a:srgbClr val="C00000"/>
              </a:buClr>
              <a:tabLst>
                <a:tab pos="393700" algn="l"/>
                <a:tab pos="394335" algn="l"/>
              </a:tabLst>
            </a:pPr>
            <a:r>
              <a:rPr lang="en-US" sz="1800" dirty="0">
                <a:latin typeface="Calibri"/>
                <a:ea typeface="Calibri"/>
                <a:cs typeface="Calibri"/>
              </a:rPr>
              <a:t>UK based designers, developers, importers, distributors and retailers of Sports, Leisure, Bi</a:t>
            </a:r>
            <a:r>
              <a:rPr lang="en-US" sz="1800" dirty="0">
                <a:ea typeface="+mn-lt"/>
                <a:cs typeface="+mn-lt"/>
              </a:rPr>
              <a:t>cycles and Home &amp; Garden products</a:t>
            </a:r>
            <a:endParaRPr lang="en-US" sz="1800" dirty="0">
              <a:latin typeface="Calibri"/>
              <a:ea typeface="Calibri"/>
              <a:cs typeface="Calibri"/>
            </a:endParaRPr>
          </a:p>
          <a:p>
            <a:pPr marL="393065" indent="-285750">
              <a:buClr>
                <a:srgbClr val="C00000"/>
              </a:buClr>
              <a:tabLst>
                <a:tab pos="393700" algn="l"/>
                <a:tab pos="394335" algn="l"/>
              </a:tabLst>
            </a:pPr>
            <a:r>
              <a:rPr lang="en-US" sz="1800" dirty="0">
                <a:ea typeface="+mn-lt"/>
                <a:cs typeface="+mn-lt"/>
              </a:rPr>
              <a:t>96% of revenue generated LY from UK markets. Our Head office, retail store, and corporate showrooms are based in Birmingham, with an office and showroom facilities in Hong Kong</a:t>
            </a:r>
            <a:endParaRPr lang="en-US" sz="1800" dirty="0">
              <a:latin typeface="Calibri"/>
              <a:ea typeface="Calibri"/>
              <a:cs typeface="Calibri"/>
            </a:endParaRPr>
          </a:p>
          <a:p>
            <a:pPr marL="393065" indent="-285750">
              <a:buClr>
                <a:srgbClr val="C00000"/>
              </a:buClr>
              <a:tabLst>
                <a:tab pos="393700" algn="l"/>
                <a:tab pos="394335" algn="l"/>
              </a:tabLst>
            </a:pPr>
            <a:r>
              <a:rPr lang="en-US" sz="1800" dirty="0">
                <a:ea typeface="+mn-lt"/>
                <a:cs typeface="+mn-lt"/>
              </a:rPr>
              <a:t> B2B customers include major national retailers, independent outlets, and direct buyers across Toys, Sports &amp; Leisure, and Bicycles</a:t>
            </a:r>
            <a:endParaRPr lang="en-US" sz="1800" dirty="0">
              <a:latin typeface="Calibri"/>
              <a:ea typeface="Calibri"/>
              <a:cs typeface="Calibri"/>
            </a:endParaRPr>
          </a:p>
          <a:p>
            <a:pPr marL="393065" indent="-285750">
              <a:buClr>
                <a:srgbClr val="C00000"/>
              </a:buClr>
              <a:tabLst>
                <a:tab pos="393700" algn="l"/>
                <a:tab pos="394335" algn="l"/>
              </a:tabLst>
            </a:pPr>
            <a:r>
              <a:rPr lang="en-US" sz="1800" dirty="0">
                <a:ea typeface="+mn-lt"/>
                <a:cs typeface="+mn-lt"/>
              </a:rPr>
              <a:t>B2C e-commerce operations spanning all four divisions</a:t>
            </a:r>
            <a:endParaRPr lang="en-US" sz="1800" dirty="0">
              <a:latin typeface="Calibri"/>
              <a:ea typeface="Calibri"/>
              <a:cs typeface="Calibri"/>
            </a:endParaRPr>
          </a:p>
          <a:p>
            <a:pPr marL="393065" indent="-285750">
              <a:buClr>
                <a:srgbClr val="C00000"/>
              </a:buClr>
              <a:tabLst>
                <a:tab pos="393700" algn="l"/>
                <a:tab pos="394335" algn="l"/>
              </a:tabLst>
            </a:pPr>
            <a:r>
              <a:rPr lang="en-US" sz="1800" dirty="0">
                <a:ea typeface="+mn-lt"/>
                <a:cs typeface="+mn-lt"/>
              </a:rPr>
              <a:t>Strong licensed portfolio and the UK’s top wheeled toy licensing specialist</a:t>
            </a:r>
            <a:endParaRPr lang="en-US" sz="1800" dirty="0">
              <a:latin typeface="Calibri"/>
              <a:ea typeface="Calibri"/>
              <a:cs typeface="Calibri"/>
            </a:endParaRPr>
          </a:p>
          <a:p>
            <a:pPr marL="393065" indent="-285750">
              <a:buClr>
                <a:srgbClr val="C00000"/>
              </a:buClr>
              <a:tabLst>
                <a:tab pos="393700" algn="l"/>
                <a:tab pos="394335" algn="l"/>
              </a:tabLst>
            </a:pPr>
            <a:endParaRPr lang="en-US" sz="1800" dirty="0">
              <a:latin typeface="Calibri"/>
              <a:ea typeface="Calibri"/>
              <a:cs typeface="Calibri"/>
            </a:endParaRPr>
          </a:p>
          <a:p>
            <a:pPr marL="393065" indent="-285750">
              <a:buClr>
                <a:srgbClr val="C00000"/>
              </a:buClr>
              <a:tabLst>
                <a:tab pos="393700" algn="l"/>
                <a:tab pos="394335" algn="l"/>
              </a:tabLst>
            </a:pPr>
            <a:endParaRPr lang="en-US" sz="1800" dirty="0">
              <a:latin typeface="Calibri"/>
              <a:ea typeface="Calibri"/>
              <a:cs typeface="Calibri"/>
            </a:endParaRPr>
          </a:p>
          <a:p>
            <a:pPr marL="393065" indent="-285750">
              <a:buClr>
                <a:srgbClr val="C00000"/>
              </a:buClr>
              <a:tabLst>
                <a:tab pos="393700" algn="l"/>
                <a:tab pos="394335" algn="l"/>
              </a:tabLst>
            </a:pPr>
            <a:endParaRPr lang="en-US" sz="1800" dirty="0">
              <a:latin typeface="Calibri"/>
              <a:ea typeface="Calibri"/>
              <a:cs typeface="Calibri"/>
            </a:endParaRPr>
          </a:p>
          <a:p>
            <a:pPr marL="393065" indent="-285750">
              <a:buClr>
                <a:srgbClr val="C00000"/>
              </a:buClr>
              <a:tabLst>
                <a:tab pos="393700" algn="l"/>
                <a:tab pos="394335" algn="l"/>
              </a:tabLst>
            </a:pPr>
            <a:endParaRPr lang="en-US" sz="1800" dirty="0">
              <a:latin typeface="Calibri"/>
              <a:ea typeface="Calibri"/>
              <a:cs typeface="Calibri"/>
            </a:endParaRPr>
          </a:p>
          <a:p>
            <a:pPr marL="393065" indent="-285750">
              <a:buClr>
                <a:srgbClr val="C00000"/>
              </a:buClr>
              <a:tabLst>
                <a:tab pos="393700" algn="l"/>
                <a:tab pos="394335" algn="l"/>
              </a:tabLst>
            </a:pPr>
            <a:endParaRPr lang="en-US" sz="1800" dirty="0">
              <a:latin typeface="Calibri"/>
              <a:ea typeface="Calibri"/>
              <a:cs typeface="Calibri"/>
            </a:endParaRPr>
          </a:p>
          <a:p>
            <a:pPr marL="0" indent="0">
              <a:buNone/>
            </a:pPr>
            <a:endParaRPr lang="en-GB" dirty="0"/>
          </a:p>
        </p:txBody>
      </p:sp>
      <p:sp>
        <p:nvSpPr>
          <p:cNvPr id="10" name="Subtitle 2">
            <a:extLst>
              <a:ext uri="{FF2B5EF4-FFF2-40B4-BE49-F238E27FC236}">
                <a16:creationId xmlns:a16="http://schemas.microsoft.com/office/drawing/2014/main" id="{4E7BFB9C-7C4D-1DD8-099A-F9D826105199}"/>
              </a:ext>
            </a:extLst>
          </p:cNvPr>
          <p:cNvSpPr txBox="1">
            <a:spLocks/>
          </p:cNvSpPr>
          <p:nvPr/>
        </p:nvSpPr>
        <p:spPr>
          <a:xfrm>
            <a:off x="2680141" y="1808915"/>
            <a:ext cx="2366243" cy="1128836"/>
          </a:xfrm>
          <a:prstGeom prst="rect">
            <a:avLst/>
          </a:prstGeom>
          <a:solidFill>
            <a:schemeClr val="bg1">
              <a:lumMod val="50000"/>
            </a:schemeClr>
          </a:solidFill>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7315" indent="0" algn="ctr">
              <a:lnSpc>
                <a:spcPct val="100000"/>
              </a:lnSpc>
              <a:spcBef>
                <a:spcPts val="0"/>
              </a:spcBef>
              <a:buClr>
                <a:srgbClr val="C00000"/>
              </a:buClr>
              <a:buNone/>
              <a:tabLst>
                <a:tab pos="393700" algn="l"/>
                <a:tab pos="394335" algn="l"/>
              </a:tabLst>
            </a:pPr>
            <a:r>
              <a:rPr lang="en-US" sz="1800" b="1">
                <a:latin typeface="Calibri" panose="020F0502020204030204" pitchFamily="34" charset="0"/>
                <a:ea typeface="Calibri" panose="020F0502020204030204" pitchFamily="34" charset="0"/>
                <a:cs typeface="Calibri" panose="020F0502020204030204" pitchFamily="34" charset="0"/>
              </a:rPr>
              <a:t>Toys, Sports &amp; Leisure</a:t>
            </a:r>
          </a:p>
          <a:p>
            <a:pPr marL="107315" indent="0" algn="ctr">
              <a:lnSpc>
                <a:spcPct val="100000"/>
              </a:lnSpc>
              <a:spcBef>
                <a:spcPts val="0"/>
              </a:spcBef>
              <a:buClr>
                <a:srgbClr val="C00000"/>
              </a:buClr>
              <a:buNone/>
              <a:tabLst>
                <a:tab pos="393700" algn="l"/>
                <a:tab pos="394335" algn="l"/>
              </a:tabLst>
            </a:pPr>
            <a:r>
              <a:rPr lang="en-US" sz="1600">
                <a:latin typeface="Calibri" panose="020F0502020204030204" pitchFamily="34" charset="0"/>
                <a:ea typeface="Calibri" panose="020F0502020204030204" pitchFamily="34" charset="0"/>
                <a:cs typeface="Calibri" panose="020F0502020204030204" pitchFamily="34" charset="0"/>
              </a:rPr>
              <a:t>Outdoor Play &amp;</a:t>
            </a:r>
          </a:p>
          <a:p>
            <a:pPr marL="107315" indent="0" algn="ctr">
              <a:lnSpc>
                <a:spcPct val="100000"/>
              </a:lnSpc>
              <a:spcBef>
                <a:spcPts val="0"/>
              </a:spcBef>
              <a:buClr>
                <a:srgbClr val="C00000"/>
              </a:buClr>
              <a:buNone/>
              <a:tabLst>
                <a:tab pos="393700" algn="l"/>
                <a:tab pos="394335" algn="l"/>
              </a:tabLst>
            </a:pPr>
            <a:r>
              <a:rPr lang="en-US" sz="1600">
                <a:latin typeface="Calibri" panose="020F0502020204030204" pitchFamily="34" charset="0"/>
                <a:ea typeface="Calibri" panose="020F0502020204030204" pitchFamily="34" charset="0"/>
                <a:cs typeface="Calibri" panose="020F0502020204030204" pitchFamily="34" charset="0"/>
              </a:rPr>
              <a:t>Licensed Wheeled Toys </a:t>
            </a:r>
          </a:p>
          <a:p>
            <a:pPr marL="107315" indent="0">
              <a:lnSpc>
                <a:spcPct val="100000"/>
              </a:lnSpc>
              <a:spcBef>
                <a:spcPts val="0"/>
              </a:spcBef>
              <a:buClr>
                <a:srgbClr val="C00000"/>
              </a:buClr>
              <a:buNone/>
              <a:tabLst>
                <a:tab pos="393700" algn="l"/>
                <a:tab pos="394335" algn="l"/>
              </a:tabLst>
            </a:pPr>
            <a:endParaRPr lang="en-US" sz="1800">
              <a:latin typeface="Calibri" panose="020F0502020204030204" pitchFamily="34" charset="0"/>
              <a:ea typeface="Calibri" panose="020F0502020204030204" pitchFamily="34" charset="0"/>
              <a:cs typeface="Calibri" panose="020F0502020204030204" pitchFamily="34" charset="0"/>
            </a:endParaRPr>
          </a:p>
          <a:p>
            <a:pPr marL="107315" indent="0">
              <a:buClr>
                <a:srgbClr val="C00000"/>
              </a:buClr>
              <a:buFont typeface="Arial" panose="020B0604020202020204" pitchFamily="34" charset="0"/>
              <a:buNone/>
              <a:tabLst>
                <a:tab pos="393700" algn="l"/>
                <a:tab pos="394335" algn="l"/>
              </a:tabLst>
            </a:pPr>
            <a:endParaRPr lang="en-US" sz="1800">
              <a:latin typeface="+mj-lt"/>
              <a:ea typeface="Calibri Light"/>
              <a:cs typeface="Trebuchet MS"/>
            </a:endParaRPr>
          </a:p>
          <a:p>
            <a:pPr marL="0" indent="0">
              <a:buNone/>
            </a:pPr>
            <a:endParaRPr lang="en-GB"/>
          </a:p>
        </p:txBody>
      </p:sp>
      <p:sp>
        <p:nvSpPr>
          <p:cNvPr id="14" name="Subtitle 2">
            <a:extLst>
              <a:ext uri="{FF2B5EF4-FFF2-40B4-BE49-F238E27FC236}">
                <a16:creationId xmlns:a16="http://schemas.microsoft.com/office/drawing/2014/main" id="{E4BBF21F-5262-6D18-A49F-859C81D8A9E6}"/>
              </a:ext>
            </a:extLst>
          </p:cNvPr>
          <p:cNvSpPr txBox="1">
            <a:spLocks/>
          </p:cNvSpPr>
          <p:nvPr/>
        </p:nvSpPr>
        <p:spPr>
          <a:xfrm>
            <a:off x="5331644" y="1815334"/>
            <a:ext cx="2050087" cy="1128836"/>
          </a:xfrm>
          <a:prstGeom prst="rect">
            <a:avLst/>
          </a:prstGeom>
          <a:solidFill>
            <a:schemeClr val="bg1">
              <a:lumMod val="50000"/>
            </a:schemeClr>
          </a:solidFill>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7315" indent="0" algn="ctr">
              <a:lnSpc>
                <a:spcPct val="100000"/>
              </a:lnSpc>
              <a:spcBef>
                <a:spcPts val="0"/>
              </a:spcBef>
              <a:buClr>
                <a:srgbClr val="C00000"/>
              </a:buClr>
              <a:buNone/>
              <a:tabLst>
                <a:tab pos="393700" algn="l"/>
                <a:tab pos="394335" algn="l"/>
              </a:tabLst>
            </a:pPr>
            <a:r>
              <a:rPr lang="en-US" sz="1800" b="1" dirty="0">
                <a:latin typeface="Calibri" panose="020F0502020204030204" pitchFamily="34" charset="0"/>
                <a:ea typeface="Calibri" panose="020F0502020204030204" pitchFamily="34" charset="0"/>
                <a:cs typeface="Calibri" panose="020F0502020204030204" pitchFamily="34" charset="0"/>
              </a:rPr>
              <a:t>Bicycles</a:t>
            </a:r>
          </a:p>
          <a:p>
            <a:pPr marL="107315" indent="0" algn="ctr">
              <a:lnSpc>
                <a:spcPct val="100000"/>
              </a:lnSpc>
              <a:spcBef>
                <a:spcPts val="0"/>
              </a:spcBef>
              <a:buClr>
                <a:srgbClr val="C00000"/>
              </a:buClr>
              <a:buNone/>
              <a:tabLst>
                <a:tab pos="393700" algn="l"/>
                <a:tab pos="394335" algn="l"/>
              </a:tabLst>
            </a:pPr>
            <a:r>
              <a:rPr lang="en-US" sz="1600" dirty="0">
                <a:latin typeface="Calibri" panose="020F0502020204030204" pitchFamily="34" charset="0"/>
                <a:ea typeface="Calibri" panose="020F0502020204030204" pitchFamily="34" charset="0"/>
                <a:cs typeface="Calibri" panose="020F0502020204030204" pitchFamily="34" charset="0"/>
              </a:rPr>
              <a:t>Adult, Junior, Kids</a:t>
            </a:r>
          </a:p>
          <a:p>
            <a:pPr marL="107315" indent="0" algn="ctr">
              <a:lnSpc>
                <a:spcPct val="100000"/>
              </a:lnSpc>
              <a:spcBef>
                <a:spcPts val="0"/>
              </a:spcBef>
              <a:buClr>
                <a:srgbClr val="C00000"/>
              </a:buClr>
              <a:buNone/>
              <a:tabLst>
                <a:tab pos="393700" algn="l"/>
                <a:tab pos="394335" algn="l"/>
              </a:tabLst>
            </a:pPr>
            <a:r>
              <a:rPr lang="en-US" sz="1600" dirty="0">
                <a:latin typeface="Calibri"/>
                <a:ea typeface="Calibri"/>
                <a:cs typeface="Calibri"/>
              </a:rPr>
              <a:t>Mechanical &amp; </a:t>
            </a:r>
            <a:r>
              <a:rPr lang="en-US" sz="1600" dirty="0" err="1">
                <a:latin typeface="Calibri"/>
                <a:ea typeface="Calibri"/>
                <a:cs typeface="Calibri"/>
              </a:rPr>
              <a:t>eBikes</a:t>
            </a:r>
            <a:endParaRPr lang="en-US" sz="1600" dirty="0">
              <a:latin typeface="Calibri"/>
              <a:ea typeface="Calibri"/>
              <a:cs typeface="Calibri"/>
            </a:endParaRPr>
          </a:p>
          <a:p>
            <a:pPr marL="107315" indent="0" algn="ctr">
              <a:lnSpc>
                <a:spcPct val="100000"/>
              </a:lnSpc>
              <a:spcBef>
                <a:spcPts val="0"/>
              </a:spcBef>
              <a:buClr>
                <a:srgbClr val="C00000"/>
              </a:buClr>
              <a:buNone/>
              <a:tabLst>
                <a:tab pos="393700" algn="l"/>
                <a:tab pos="394335" algn="l"/>
              </a:tabLst>
            </a:pPr>
            <a:r>
              <a:rPr lang="en-US" sz="1800" dirty="0">
                <a:latin typeface="Calibri"/>
                <a:ea typeface="Calibri"/>
                <a:cs typeface="Calibri"/>
              </a:rPr>
              <a:t> </a:t>
            </a:r>
          </a:p>
          <a:p>
            <a:pPr marL="107315" indent="0">
              <a:buClr>
                <a:srgbClr val="C00000"/>
              </a:buClr>
              <a:buFont typeface="Arial" panose="020B0604020202020204" pitchFamily="34" charset="0"/>
              <a:buNone/>
              <a:tabLst>
                <a:tab pos="393700" algn="l"/>
                <a:tab pos="394335" algn="l"/>
              </a:tabLst>
            </a:pPr>
            <a:endParaRPr lang="en-US" sz="1800" dirty="0">
              <a:latin typeface="+mj-lt"/>
              <a:cs typeface="Trebuchet MS"/>
            </a:endParaRPr>
          </a:p>
          <a:p>
            <a:pPr marL="107315" indent="0">
              <a:buClr>
                <a:srgbClr val="C00000"/>
              </a:buClr>
              <a:buFont typeface="Arial" panose="020B0604020202020204" pitchFamily="34" charset="0"/>
              <a:buNone/>
              <a:tabLst>
                <a:tab pos="393700" algn="l"/>
                <a:tab pos="394335" algn="l"/>
              </a:tabLst>
            </a:pPr>
            <a:endParaRPr lang="en-US" sz="1800" dirty="0">
              <a:latin typeface="+mj-lt"/>
              <a:ea typeface="Calibri Light"/>
              <a:cs typeface="Trebuchet MS"/>
            </a:endParaRPr>
          </a:p>
          <a:p>
            <a:pPr marL="107315" indent="0">
              <a:buClr>
                <a:srgbClr val="C00000"/>
              </a:buClr>
              <a:buFont typeface="Arial" panose="020B0604020202020204" pitchFamily="34" charset="0"/>
              <a:buNone/>
              <a:tabLst>
                <a:tab pos="393700" algn="l"/>
                <a:tab pos="394335" algn="l"/>
              </a:tabLst>
            </a:pPr>
            <a:endParaRPr lang="en-US" sz="1400" dirty="0">
              <a:cs typeface="Trebuchet MS"/>
            </a:endParaRPr>
          </a:p>
          <a:p>
            <a:pPr marL="0" indent="0">
              <a:buNone/>
            </a:pPr>
            <a:endParaRPr lang="en-GB" dirty="0"/>
          </a:p>
        </p:txBody>
      </p:sp>
      <p:sp>
        <p:nvSpPr>
          <p:cNvPr id="15" name="Subtitle 2">
            <a:extLst>
              <a:ext uri="{FF2B5EF4-FFF2-40B4-BE49-F238E27FC236}">
                <a16:creationId xmlns:a16="http://schemas.microsoft.com/office/drawing/2014/main" id="{0C6B1483-4315-0F0B-7BBE-C0AB5F8E20E6}"/>
              </a:ext>
            </a:extLst>
          </p:cNvPr>
          <p:cNvSpPr txBox="1">
            <a:spLocks/>
          </p:cNvSpPr>
          <p:nvPr/>
        </p:nvSpPr>
        <p:spPr>
          <a:xfrm>
            <a:off x="7620081" y="1803911"/>
            <a:ext cx="2050087" cy="1128836"/>
          </a:xfrm>
          <a:prstGeom prst="rect">
            <a:avLst/>
          </a:prstGeom>
          <a:solidFill>
            <a:schemeClr val="bg1">
              <a:lumMod val="50000"/>
            </a:schemeClr>
          </a:solidFill>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7315" indent="0" algn="ctr">
              <a:lnSpc>
                <a:spcPct val="100000"/>
              </a:lnSpc>
              <a:spcBef>
                <a:spcPts val="0"/>
              </a:spcBef>
              <a:buClr>
                <a:srgbClr val="C00000"/>
              </a:buClr>
              <a:buNone/>
              <a:tabLst>
                <a:tab pos="393700" algn="l"/>
                <a:tab pos="394335" algn="l"/>
              </a:tabLst>
            </a:pPr>
            <a:r>
              <a:rPr lang="en-US" sz="1800" b="1">
                <a:latin typeface="Calibri" panose="020F0502020204030204" pitchFamily="34" charset="0"/>
                <a:ea typeface="Calibri" panose="020F0502020204030204" pitchFamily="34" charset="0"/>
                <a:cs typeface="Calibri" panose="020F0502020204030204" pitchFamily="34" charset="0"/>
              </a:rPr>
              <a:t>Golf</a:t>
            </a:r>
          </a:p>
          <a:p>
            <a:pPr marL="107315" indent="0" algn="ctr">
              <a:lnSpc>
                <a:spcPct val="100000"/>
              </a:lnSpc>
              <a:spcBef>
                <a:spcPts val="0"/>
              </a:spcBef>
              <a:buClr>
                <a:srgbClr val="C00000"/>
              </a:buClr>
              <a:buNone/>
              <a:tabLst>
                <a:tab pos="393700" algn="l"/>
                <a:tab pos="394335" algn="l"/>
              </a:tabLst>
            </a:pPr>
            <a:r>
              <a:rPr lang="en-US" sz="1600">
                <a:latin typeface="Calibri" panose="020F0502020204030204" pitchFamily="34" charset="0"/>
                <a:ea typeface="Calibri" panose="020F0502020204030204" pitchFamily="34" charset="0"/>
                <a:cs typeface="Calibri" panose="020F0502020204030204" pitchFamily="34" charset="0"/>
              </a:rPr>
              <a:t>Electric &amp; Push Trolleys, Package Sets, Bags, Clubs </a:t>
            </a:r>
            <a:endParaRPr lang="en-US" sz="1600">
              <a:solidFill>
                <a:srgbClr val="FF0000"/>
              </a:solidFill>
              <a:latin typeface="Calibri" panose="020F0502020204030204" pitchFamily="34" charset="0"/>
              <a:ea typeface="Calibri" panose="020F0502020204030204" pitchFamily="34" charset="0"/>
              <a:cs typeface="Calibri" panose="020F0502020204030204" pitchFamily="34" charset="0"/>
            </a:endParaRPr>
          </a:p>
          <a:p>
            <a:pPr marL="107315" indent="0">
              <a:lnSpc>
                <a:spcPct val="100000"/>
              </a:lnSpc>
              <a:spcBef>
                <a:spcPts val="0"/>
              </a:spcBef>
              <a:buClr>
                <a:srgbClr val="C00000"/>
              </a:buClr>
              <a:buNone/>
              <a:tabLst>
                <a:tab pos="393700" algn="l"/>
                <a:tab pos="394335" algn="l"/>
              </a:tabLst>
            </a:pPr>
            <a:endParaRPr lang="en-US" sz="1800">
              <a:latin typeface="Calibri" panose="020F0502020204030204" pitchFamily="34" charset="0"/>
              <a:ea typeface="Calibri" panose="020F0502020204030204" pitchFamily="34" charset="0"/>
              <a:cs typeface="Calibri" panose="020F0502020204030204" pitchFamily="34" charset="0"/>
            </a:endParaRPr>
          </a:p>
          <a:p>
            <a:pPr marL="107315" indent="0">
              <a:buClr>
                <a:srgbClr val="C00000"/>
              </a:buClr>
              <a:buFont typeface="Arial" panose="020B0604020202020204" pitchFamily="34" charset="0"/>
              <a:buNone/>
              <a:tabLst>
                <a:tab pos="393700" algn="l"/>
                <a:tab pos="394335" algn="l"/>
              </a:tabLst>
            </a:pPr>
            <a:endParaRPr lang="en-US" sz="1800">
              <a:latin typeface="+mj-lt"/>
              <a:cs typeface="Trebuchet MS"/>
            </a:endParaRPr>
          </a:p>
          <a:p>
            <a:pPr marL="107315" indent="0">
              <a:buClr>
                <a:srgbClr val="C00000"/>
              </a:buClr>
              <a:buFont typeface="Arial" panose="020B0604020202020204" pitchFamily="34" charset="0"/>
              <a:buNone/>
              <a:tabLst>
                <a:tab pos="393700" algn="l"/>
                <a:tab pos="394335" algn="l"/>
              </a:tabLst>
            </a:pPr>
            <a:endParaRPr lang="en-US" sz="1400">
              <a:cs typeface="Trebuchet MS"/>
            </a:endParaRPr>
          </a:p>
          <a:p>
            <a:pPr marL="0" indent="0">
              <a:buNone/>
            </a:pPr>
            <a:endParaRPr lang="en-GB"/>
          </a:p>
        </p:txBody>
      </p:sp>
      <p:sp>
        <p:nvSpPr>
          <p:cNvPr id="16" name="Subtitle 2">
            <a:extLst>
              <a:ext uri="{FF2B5EF4-FFF2-40B4-BE49-F238E27FC236}">
                <a16:creationId xmlns:a16="http://schemas.microsoft.com/office/drawing/2014/main" id="{3D1574F7-0794-DB38-7440-B4BE99475F80}"/>
              </a:ext>
            </a:extLst>
          </p:cNvPr>
          <p:cNvSpPr txBox="1">
            <a:spLocks/>
          </p:cNvSpPr>
          <p:nvPr/>
        </p:nvSpPr>
        <p:spPr>
          <a:xfrm>
            <a:off x="9966422" y="1803911"/>
            <a:ext cx="2050087" cy="1128836"/>
          </a:xfrm>
          <a:prstGeom prst="rect">
            <a:avLst/>
          </a:prstGeom>
          <a:solidFill>
            <a:schemeClr val="bg1">
              <a:lumMod val="50000"/>
            </a:schemeClr>
          </a:solidFill>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7315" indent="0" algn="ctr">
              <a:lnSpc>
                <a:spcPct val="100000"/>
              </a:lnSpc>
              <a:spcBef>
                <a:spcPts val="0"/>
              </a:spcBef>
              <a:buClr>
                <a:srgbClr val="C00000"/>
              </a:buClr>
              <a:buNone/>
              <a:tabLst>
                <a:tab pos="393700" algn="l"/>
                <a:tab pos="394335" algn="l"/>
              </a:tabLst>
            </a:pPr>
            <a:r>
              <a:rPr lang="en-US" sz="1800" b="1" dirty="0">
                <a:latin typeface="Calibri" panose="020F0502020204030204" pitchFamily="34" charset="0"/>
                <a:ea typeface="Calibri" panose="020F0502020204030204" pitchFamily="34" charset="0"/>
                <a:cs typeface="Calibri" panose="020F0502020204030204" pitchFamily="34" charset="0"/>
              </a:rPr>
              <a:t>Home &amp; Garden </a:t>
            </a:r>
            <a:r>
              <a:rPr lang="en-US" sz="1600" dirty="0">
                <a:latin typeface="Calibri" panose="020F0502020204030204" pitchFamily="34" charset="0"/>
                <a:ea typeface="Calibri" panose="020F0502020204030204" pitchFamily="34" charset="0"/>
                <a:cs typeface="Calibri" panose="020F0502020204030204" pitchFamily="34" charset="0"/>
              </a:rPr>
              <a:t>Outdoor Living &amp; Home Essentials</a:t>
            </a:r>
          </a:p>
          <a:p>
            <a:pPr marL="107315" indent="0">
              <a:buClr>
                <a:srgbClr val="C00000"/>
              </a:buClr>
              <a:buFont typeface="Arial" panose="020B0604020202020204" pitchFamily="34" charset="0"/>
              <a:buNone/>
              <a:tabLst>
                <a:tab pos="393700" algn="l"/>
                <a:tab pos="394335" algn="l"/>
              </a:tabLst>
            </a:pPr>
            <a:endParaRPr lang="en-US" sz="1800" dirty="0">
              <a:latin typeface="+mj-lt"/>
              <a:cs typeface="Trebuchet MS"/>
            </a:endParaRPr>
          </a:p>
          <a:p>
            <a:pPr marL="107315" indent="0">
              <a:buClr>
                <a:srgbClr val="C00000"/>
              </a:buClr>
              <a:buFont typeface="Arial" panose="020B0604020202020204" pitchFamily="34" charset="0"/>
              <a:buNone/>
              <a:tabLst>
                <a:tab pos="393700" algn="l"/>
                <a:tab pos="394335" algn="l"/>
              </a:tabLst>
            </a:pPr>
            <a:endParaRPr lang="en-US" sz="1800" dirty="0">
              <a:latin typeface="+mj-lt"/>
              <a:ea typeface="Calibri Light"/>
              <a:cs typeface="Trebuchet MS"/>
            </a:endParaRPr>
          </a:p>
          <a:p>
            <a:pPr marL="107315" indent="0">
              <a:buClr>
                <a:srgbClr val="C00000"/>
              </a:buClr>
              <a:buFont typeface="Arial" panose="020B0604020202020204" pitchFamily="34" charset="0"/>
              <a:buNone/>
              <a:tabLst>
                <a:tab pos="393700" algn="l"/>
                <a:tab pos="394335" algn="l"/>
              </a:tabLst>
            </a:pPr>
            <a:endParaRPr lang="en-US" sz="1400" dirty="0">
              <a:cs typeface="Trebuchet MS"/>
            </a:endParaRPr>
          </a:p>
          <a:p>
            <a:pPr marL="0" indent="0">
              <a:buNone/>
            </a:pPr>
            <a:endParaRPr lang="en-GB" dirty="0"/>
          </a:p>
        </p:txBody>
      </p:sp>
      <p:sp>
        <p:nvSpPr>
          <p:cNvPr id="11" name="Subtitle 2">
            <a:extLst>
              <a:ext uri="{FF2B5EF4-FFF2-40B4-BE49-F238E27FC236}">
                <a16:creationId xmlns:a16="http://schemas.microsoft.com/office/drawing/2014/main" id="{847632D3-27A4-3826-F17F-D70D057B0A62}"/>
              </a:ext>
            </a:extLst>
          </p:cNvPr>
          <p:cNvSpPr txBox="1">
            <a:spLocks/>
          </p:cNvSpPr>
          <p:nvPr/>
        </p:nvSpPr>
        <p:spPr>
          <a:xfrm>
            <a:off x="3727051" y="1120547"/>
            <a:ext cx="7504717" cy="429417"/>
          </a:xfrm>
          <a:prstGeom prst="rect">
            <a:avLst/>
          </a:prstGeom>
          <a:solidFill>
            <a:schemeClr val="bg1">
              <a:lumMod val="50000"/>
            </a:schemeClr>
          </a:solidFill>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07315" indent="0" algn="ctr">
              <a:buClr>
                <a:srgbClr val="C00000"/>
              </a:buClr>
              <a:buNone/>
              <a:tabLst>
                <a:tab pos="393700" algn="l"/>
                <a:tab pos="394335" algn="l"/>
              </a:tabLst>
            </a:pPr>
            <a:r>
              <a:rPr lang="en-US" b="1" cap="all">
                <a:latin typeface="Calibri" panose="020F0502020204030204" pitchFamily="34" charset="0"/>
                <a:ea typeface="Calibri" panose="020F0502020204030204" pitchFamily="34" charset="0"/>
                <a:cs typeface="Calibri" panose="020F0502020204030204" pitchFamily="34" charset="0"/>
              </a:rPr>
              <a:t>Business Divisions</a:t>
            </a:r>
            <a:endParaRPr lang="en-US" sz="1400">
              <a:cs typeface="Trebuchet MS"/>
            </a:endParaRPr>
          </a:p>
          <a:p>
            <a:pPr marL="0" indent="0">
              <a:buNone/>
            </a:pPr>
            <a:endParaRPr lang="en-GB"/>
          </a:p>
        </p:txBody>
      </p:sp>
    </p:spTree>
    <p:extLst>
      <p:ext uri="{BB962C8B-B14F-4D97-AF65-F5344CB8AC3E}">
        <p14:creationId xmlns:p14="http://schemas.microsoft.com/office/powerpoint/2010/main" val="1035713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1746CF-9513-44ED-265E-84DBA55288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5950B2-2E22-3171-8BF3-C826D6291AB3}"/>
              </a:ext>
            </a:extLst>
          </p:cNvPr>
          <p:cNvSpPr>
            <a:spLocks noGrp="1"/>
          </p:cNvSpPr>
          <p:nvPr>
            <p:ph type="title"/>
          </p:nvPr>
        </p:nvSpPr>
        <p:spPr>
          <a:xfrm>
            <a:off x="106656" y="88682"/>
            <a:ext cx="11716330" cy="595377"/>
          </a:xfrm>
        </p:spPr>
        <p:txBody>
          <a:bodyPr>
            <a:normAutofit/>
          </a:bodyPr>
          <a:lstStyle/>
          <a:p>
            <a:r>
              <a:rPr lang="en-US" sz="3200">
                <a:latin typeface="+mn-lt"/>
                <a:ea typeface="Calibri" panose="020F0502020204030204" pitchFamily="34" charset="0"/>
                <a:cs typeface="Calibri" panose="020F0502020204030204" pitchFamily="34" charset="0"/>
              </a:rPr>
              <a:t>Retail &amp; Market Landscape</a:t>
            </a:r>
            <a:endParaRPr lang="en-GB" sz="3200">
              <a:latin typeface="+mn-lt"/>
              <a:ea typeface="Calibri" panose="020F0502020204030204" pitchFamily="34" charset="0"/>
              <a:cs typeface="Calibri" panose="020F0502020204030204" pitchFamily="34" charset="0"/>
            </a:endParaRPr>
          </a:p>
        </p:txBody>
      </p:sp>
      <p:pic>
        <p:nvPicPr>
          <p:cNvPr id="6" name="Picture 5" descr="A close up of a sign&#10;&#10;AI-generated content may be incorrect.">
            <a:extLst>
              <a:ext uri="{FF2B5EF4-FFF2-40B4-BE49-F238E27FC236}">
                <a16:creationId xmlns:a16="http://schemas.microsoft.com/office/drawing/2014/main" id="{B7F87748-A69B-E43B-EB1B-784247462FAF}"/>
              </a:ext>
            </a:extLst>
          </p:cNvPr>
          <p:cNvPicPr>
            <a:picLocks noChangeAspect="1"/>
          </p:cNvPicPr>
          <p:nvPr/>
        </p:nvPicPr>
        <p:blipFill>
          <a:blip r:embed="rId2"/>
          <a:stretch>
            <a:fillRect/>
          </a:stretch>
        </p:blipFill>
        <p:spPr>
          <a:xfrm>
            <a:off x="467366" y="4010207"/>
            <a:ext cx="3902435" cy="627036"/>
          </a:xfrm>
          <a:prstGeom prst="rect">
            <a:avLst/>
          </a:prstGeom>
        </p:spPr>
      </p:pic>
      <p:pic>
        <p:nvPicPr>
          <p:cNvPr id="8" name="Picture 7" descr="A close-up of a white background&#10;&#10;AI-generated content may be incorrect.">
            <a:extLst>
              <a:ext uri="{FF2B5EF4-FFF2-40B4-BE49-F238E27FC236}">
                <a16:creationId xmlns:a16="http://schemas.microsoft.com/office/drawing/2014/main" id="{DA308040-F989-F6F4-9264-E0BF6407502F}"/>
              </a:ext>
            </a:extLst>
          </p:cNvPr>
          <p:cNvPicPr>
            <a:picLocks noChangeAspect="1"/>
          </p:cNvPicPr>
          <p:nvPr/>
        </p:nvPicPr>
        <p:blipFill>
          <a:blip r:embed="rId3"/>
          <a:stretch>
            <a:fillRect/>
          </a:stretch>
        </p:blipFill>
        <p:spPr>
          <a:xfrm>
            <a:off x="6983984" y="3098886"/>
            <a:ext cx="4642515" cy="815186"/>
          </a:xfrm>
          <a:prstGeom prst="rect">
            <a:avLst/>
          </a:prstGeom>
        </p:spPr>
      </p:pic>
      <p:pic>
        <p:nvPicPr>
          <p:cNvPr id="5" name="Picture 4" descr="A close up of words&#10;&#10;AI-generated content may be incorrect.">
            <a:extLst>
              <a:ext uri="{FF2B5EF4-FFF2-40B4-BE49-F238E27FC236}">
                <a16:creationId xmlns:a16="http://schemas.microsoft.com/office/drawing/2014/main" id="{435E621A-23D0-2426-2252-732977476A7F}"/>
              </a:ext>
            </a:extLst>
          </p:cNvPr>
          <p:cNvPicPr>
            <a:picLocks noChangeAspect="1"/>
          </p:cNvPicPr>
          <p:nvPr/>
        </p:nvPicPr>
        <p:blipFill>
          <a:blip r:embed="rId4"/>
          <a:stretch>
            <a:fillRect/>
          </a:stretch>
        </p:blipFill>
        <p:spPr>
          <a:xfrm>
            <a:off x="6740460" y="4825155"/>
            <a:ext cx="5133975" cy="733425"/>
          </a:xfrm>
          <a:prstGeom prst="rect">
            <a:avLst/>
          </a:prstGeom>
        </p:spPr>
      </p:pic>
      <p:pic>
        <p:nvPicPr>
          <p:cNvPr id="7" name="Picture 6" descr="A close up of black text&#10;&#10;AI-generated content may be incorrect.">
            <a:extLst>
              <a:ext uri="{FF2B5EF4-FFF2-40B4-BE49-F238E27FC236}">
                <a16:creationId xmlns:a16="http://schemas.microsoft.com/office/drawing/2014/main" id="{568D8E00-08C6-38C4-6682-697EF5FC5B04}"/>
              </a:ext>
            </a:extLst>
          </p:cNvPr>
          <p:cNvPicPr>
            <a:picLocks noChangeAspect="1"/>
          </p:cNvPicPr>
          <p:nvPr/>
        </p:nvPicPr>
        <p:blipFill>
          <a:blip r:embed="rId5"/>
          <a:stretch>
            <a:fillRect/>
          </a:stretch>
        </p:blipFill>
        <p:spPr>
          <a:xfrm>
            <a:off x="145316" y="2095872"/>
            <a:ext cx="3903270" cy="1023959"/>
          </a:xfrm>
          <a:prstGeom prst="rect">
            <a:avLst/>
          </a:prstGeom>
        </p:spPr>
      </p:pic>
      <p:pic>
        <p:nvPicPr>
          <p:cNvPr id="10" name="Picture 9" descr="A close up of black text&#10;&#10;AI-generated content may be incorrect.">
            <a:extLst>
              <a:ext uri="{FF2B5EF4-FFF2-40B4-BE49-F238E27FC236}">
                <a16:creationId xmlns:a16="http://schemas.microsoft.com/office/drawing/2014/main" id="{8C583259-F254-08D3-B8A4-2583B4604679}"/>
              </a:ext>
            </a:extLst>
          </p:cNvPr>
          <p:cNvPicPr>
            <a:picLocks noChangeAspect="1"/>
          </p:cNvPicPr>
          <p:nvPr/>
        </p:nvPicPr>
        <p:blipFill>
          <a:blip r:embed="rId6"/>
          <a:stretch>
            <a:fillRect/>
          </a:stretch>
        </p:blipFill>
        <p:spPr>
          <a:xfrm>
            <a:off x="7713586" y="4045768"/>
            <a:ext cx="4053139" cy="605255"/>
          </a:xfrm>
          <a:prstGeom prst="rect">
            <a:avLst/>
          </a:prstGeom>
        </p:spPr>
      </p:pic>
      <p:pic>
        <p:nvPicPr>
          <p:cNvPr id="11" name="Picture 10" descr="A close up of text&#10;&#10;AI-generated content may be incorrect.">
            <a:extLst>
              <a:ext uri="{FF2B5EF4-FFF2-40B4-BE49-F238E27FC236}">
                <a16:creationId xmlns:a16="http://schemas.microsoft.com/office/drawing/2014/main" id="{27E491CC-03F6-C41C-1861-BB9F7C96C298}"/>
              </a:ext>
            </a:extLst>
          </p:cNvPr>
          <p:cNvPicPr>
            <a:picLocks noChangeAspect="1"/>
          </p:cNvPicPr>
          <p:nvPr/>
        </p:nvPicPr>
        <p:blipFill>
          <a:blip r:embed="rId7"/>
          <a:stretch>
            <a:fillRect/>
          </a:stretch>
        </p:blipFill>
        <p:spPr>
          <a:xfrm>
            <a:off x="4501427" y="4040847"/>
            <a:ext cx="3119528" cy="817892"/>
          </a:xfrm>
          <a:prstGeom prst="rect">
            <a:avLst/>
          </a:prstGeom>
        </p:spPr>
      </p:pic>
      <p:pic>
        <p:nvPicPr>
          <p:cNvPr id="12" name="Picture 11" descr="A black text on a white background&#10;&#10;AI-generated content may be incorrect.">
            <a:extLst>
              <a:ext uri="{FF2B5EF4-FFF2-40B4-BE49-F238E27FC236}">
                <a16:creationId xmlns:a16="http://schemas.microsoft.com/office/drawing/2014/main" id="{1D1EF058-9F04-A71F-1D39-3D2E1BF77FED}"/>
              </a:ext>
            </a:extLst>
          </p:cNvPr>
          <p:cNvPicPr>
            <a:picLocks noChangeAspect="1"/>
          </p:cNvPicPr>
          <p:nvPr/>
        </p:nvPicPr>
        <p:blipFill>
          <a:blip r:embed="rId8"/>
          <a:stretch>
            <a:fillRect/>
          </a:stretch>
        </p:blipFill>
        <p:spPr>
          <a:xfrm>
            <a:off x="252263" y="773489"/>
            <a:ext cx="4325259" cy="1041955"/>
          </a:xfrm>
          <a:prstGeom prst="rect">
            <a:avLst/>
          </a:prstGeom>
        </p:spPr>
      </p:pic>
      <p:pic>
        <p:nvPicPr>
          <p:cNvPr id="13" name="Picture 12" descr="A close up of black text&#10;&#10;AI-generated content may be incorrect.">
            <a:extLst>
              <a:ext uri="{FF2B5EF4-FFF2-40B4-BE49-F238E27FC236}">
                <a16:creationId xmlns:a16="http://schemas.microsoft.com/office/drawing/2014/main" id="{0C1E1D6F-DE0F-069A-7C6A-B2B93741C290}"/>
              </a:ext>
            </a:extLst>
          </p:cNvPr>
          <p:cNvPicPr>
            <a:picLocks noChangeAspect="1"/>
          </p:cNvPicPr>
          <p:nvPr/>
        </p:nvPicPr>
        <p:blipFill>
          <a:blip r:embed="rId9"/>
          <a:stretch>
            <a:fillRect/>
          </a:stretch>
        </p:blipFill>
        <p:spPr>
          <a:xfrm>
            <a:off x="1568830" y="3232532"/>
            <a:ext cx="4187226" cy="608342"/>
          </a:xfrm>
          <a:prstGeom prst="rect">
            <a:avLst/>
          </a:prstGeom>
        </p:spPr>
      </p:pic>
      <p:pic>
        <p:nvPicPr>
          <p:cNvPr id="16" name="Picture 15" descr="A close up of a sign&#10;&#10;AI-generated content may be incorrect.">
            <a:extLst>
              <a:ext uri="{FF2B5EF4-FFF2-40B4-BE49-F238E27FC236}">
                <a16:creationId xmlns:a16="http://schemas.microsoft.com/office/drawing/2014/main" id="{3D3DA82A-D332-CC45-56FD-B153BCD2E29B}"/>
              </a:ext>
            </a:extLst>
          </p:cNvPr>
          <p:cNvPicPr>
            <a:picLocks noChangeAspect="1"/>
          </p:cNvPicPr>
          <p:nvPr/>
        </p:nvPicPr>
        <p:blipFill>
          <a:blip r:embed="rId10"/>
          <a:stretch>
            <a:fillRect/>
          </a:stretch>
        </p:blipFill>
        <p:spPr>
          <a:xfrm>
            <a:off x="729407" y="6017662"/>
            <a:ext cx="5246838" cy="801387"/>
          </a:xfrm>
          <a:prstGeom prst="rect">
            <a:avLst/>
          </a:prstGeom>
        </p:spPr>
      </p:pic>
      <p:pic>
        <p:nvPicPr>
          <p:cNvPr id="4" name="Picture 3" descr="A close up of black text&#10;&#10;AI-generated content may be incorrect.">
            <a:extLst>
              <a:ext uri="{FF2B5EF4-FFF2-40B4-BE49-F238E27FC236}">
                <a16:creationId xmlns:a16="http://schemas.microsoft.com/office/drawing/2014/main" id="{CEC86262-782C-14A8-1D21-2E7904626DCB}"/>
              </a:ext>
            </a:extLst>
          </p:cNvPr>
          <p:cNvPicPr>
            <a:picLocks noChangeAspect="1"/>
          </p:cNvPicPr>
          <p:nvPr/>
        </p:nvPicPr>
        <p:blipFill>
          <a:blip r:embed="rId11"/>
          <a:stretch>
            <a:fillRect/>
          </a:stretch>
        </p:blipFill>
        <p:spPr>
          <a:xfrm>
            <a:off x="5963583" y="673683"/>
            <a:ext cx="5442452" cy="751471"/>
          </a:xfrm>
          <a:prstGeom prst="rect">
            <a:avLst/>
          </a:prstGeom>
        </p:spPr>
      </p:pic>
      <p:pic>
        <p:nvPicPr>
          <p:cNvPr id="9" name="Picture 8" descr="A close up of words&#10;&#10;AI-generated content may be incorrect.">
            <a:extLst>
              <a:ext uri="{FF2B5EF4-FFF2-40B4-BE49-F238E27FC236}">
                <a16:creationId xmlns:a16="http://schemas.microsoft.com/office/drawing/2014/main" id="{B548DEB6-383A-1F58-F892-C5F7B8910CCC}"/>
              </a:ext>
            </a:extLst>
          </p:cNvPr>
          <p:cNvPicPr>
            <a:picLocks noChangeAspect="1"/>
          </p:cNvPicPr>
          <p:nvPr/>
        </p:nvPicPr>
        <p:blipFill>
          <a:blip r:embed="rId12"/>
          <a:stretch>
            <a:fillRect/>
          </a:stretch>
        </p:blipFill>
        <p:spPr>
          <a:xfrm>
            <a:off x="460900" y="4831174"/>
            <a:ext cx="4967873" cy="749635"/>
          </a:xfrm>
          <a:prstGeom prst="rect">
            <a:avLst/>
          </a:prstGeom>
        </p:spPr>
      </p:pic>
      <p:sp>
        <p:nvSpPr>
          <p:cNvPr id="18" name="TextBox 17">
            <a:extLst>
              <a:ext uri="{FF2B5EF4-FFF2-40B4-BE49-F238E27FC236}">
                <a16:creationId xmlns:a16="http://schemas.microsoft.com/office/drawing/2014/main" id="{CE9C6C01-9661-0E06-0474-903DA9735EC3}"/>
              </a:ext>
            </a:extLst>
          </p:cNvPr>
          <p:cNvSpPr txBox="1"/>
          <p:nvPr/>
        </p:nvSpPr>
        <p:spPr>
          <a:xfrm>
            <a:off x="4258054" y="1920907"/>
            <a:ext cx="5045860"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b="1" i="1"/>
              <a:t>UK supply chain can't escape </a:t>
            </a:r>
            <a:endParaRPr lang="en-US" sz="2400"/>
          </a:p>
          <a:p>
            <a:r>
              <a:rPr lang="en-GB" sz="2400" b="1" i="1"/>
              <a:t>uncertainty following  the Iran war</a:t>
            </a:r>
            <a:r>
              <a:rPr lang="en-GB" sz="2400"/>
              <a:t> </a:t>
            </a:r>
          </a:p>
          <a:p>
            <a:r>
              <a:rPr lang="en-GB" sz="2400"/>
              <a:t>  </a:t>
            </a:r>
          </a:p>
        </p:txBody>
      </p:sp>
      <p:pic>
        <p:nvPicPr>
          <p:cNvPr id="19" name="Picture 18" descr="A close up of black text&#10;&#10;AI-generated content may be incorrect.">
            <a:extLst>
              <a:ext uri="{FF2B5EF4-FFF2-40B4-BE49-F238E27FC236}">
                <a16:creationId xmlns:a16="http://schemas.microsoft.com/office/drawing/2014/main" id="{C55C1AD3-8362-AD02-38C8-6720A2A9494B}"/>
              </a:ext>
            </a:extLst>
          </p:cNvPr>
          <p:cNvPicPr>
            <a:picLocks noChangeAspect="1"/>
          </p:cNvPicPr>
          <p:nvPr/>
        </p:nvPicPr>
        <p:blipFill>
          <a:blip r:embed="rId13"/>
          <a:stretch>
            <a:fillRect/>
          </a:stretch>
        </p:blipFill>
        <p:spPr>
          <a:xfrm>
            <a:off x="9099034" y="1716949"/>
            <a:ext cx="2812550" cy="1240256"/>
          </a:xfrm>
          <a:prstGeom prst="rect">
            <a:avLst/>
          </a:prstGeom>
        </p:spPr>
      </p:pic>
      <p:pic>
        <p:nvPicPr>
          <p:cNvPr id="20" name="Picture 19" descr="A black text on a white background&#10;&#10;AI-generated content may be incorrect.">
            <a:extLst>
              <a:ext uri="{FF2B5EF4-FFF2-40B4-BE49-F238E27FC236}">
                <a16:creationId xmlns:a16="http://schemas.microsoft.com/office/drawing/2014/main" id="{54823298-21FD-0FE5-7E76-5FCFD1C234A0}"/>
              </a:ext>
            </a:extLst>
          </p:cNvPr>
          <p:cNvPicPr>
            <a:picLocks noChangeAspect="1"/>
          </p:cNvPicPr>
          <p:nvPr/>
        </p:nvPicPr>
        <p:blipFill>
          <a:blip r:embed="rId14"/>
          <a:stretch>
            <a:fillRect/>
          </a:stretch>
        </p:blipFill>
        <p:spPr>
          <a:xfrm>
            <a:off x="3309771" y="5463841"/>
            <a:ext cx="7350460" cy="609266"/>
          </a:xfrm>
          <a:prstGeom prst="rect">
            <a:avLst/>
          </a:prstGeom>
        </p:spPr>
      </p:pic>
      <p:pic>
        <p:nvPicPr>
          <p:cNvPr id="21" name="Picture 20" descr="A close-up of a sign&#10;&#10;AI-generated content may be incorrect.">
            <a:extLst>
              <a:ext uri="{FF2B5EF4-FFF2-40B4-BE49-F238E27FC236}">
                <a16:creationId xmlns:a16="http://schemas.microsoft.com/office/drawing/2014/main" id="{52416A01-FCD6-4792-662D-91BDA37A09EE}"/>
              </a:ext>
            </a:extLst>
          </p:cNvPr>
          <p:cNvPicPr>
            <a:picLocks noChangeAspect="1"/>
          </p:cNvPicPr>
          <p:nvPr/>
        </p:nvPicPr>
        <p:blipFill>
          <a:blip r:embed="rId15"/>
          <a:stretch>
            <a:fillRect/>
          </a:stretch>
        </p:blipFill>
        <p:spPr>
          <a:xfrm>
            <a:off x="7717256" y="6023393"/>
            <a:ext cx="4190332" cy="760162"/>
          </a:xfrm>
          <a:prstGeom prst="rect">
            <a:avLst/>
          </a:prstGeom>
        </p:spPr>
      </p:pic>
    </p:spTree>
    <p:extLst>
      <p:ext uri="{BB962C8B-B14F-4D97-AF65-F5344CB8AC3E}">
        <p14:creationId xmlns:p14="http://schemas.microsoft.com/office/powerpoint/2010/main" val="31904596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A50E6-C75D-BDD2-11AD-DDAA87849D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9A9DB1-F6E3-ED04-8856-6038C12E993F}"/>
              </a:ext>
            </a:extLst>
          </p:cNvPr>
          <p:cNvSpPr>
            <a:spLocks noGrp="1"/>
          </p:cNvSpPr>
          <p:nvPr>
            <p:ph type="title"/>
          </p:nvPr>
        </p:nvSpPr>
        <p:spPr>
          <a:xfrm>
            <a:off x="196738" y="165640"/>
            <a:ext cx="10007577" cy="391096"/>
          </a:xfrm>
          <a:solidFill>
            <a:schemeClr val="bg1"/>
          </a:solidFill>
          <a:ln>
            <a:noFill/>
          </a:ln>
        </p:spPr>
        <p:txBody>
          <a:bodyPr>
            <a:noAutofit/>
          </a:bodyPr>
          <a:lstStyle/>
          <a:p>
            <a:r>
              <a:rPr lang="en-US">
                <a:ea typeface="Calibri" panose="020F0502020204030204" pitchFamily="34" charset="0"/>
                <a:cs typeface="Calibri" panose="020F0502020204030204" pitchFamily="34" charset="0"/>
              </a:rPr>
              <a:t>Economic Landscape</a:t>
            </a:r>
            <a:endParaRPr lang="en-GB">
              <a:ea typeface="Calibri" panose="020F0502020204030204" pitchFamily="34" charset="0"/>
              <a:cs typeface="Calibri" panose="020F0502020204030204" pitchFamily="34" charset="0"/>
            </a:endParaRPr>
          </a:p>
        </p:txBody>
      </p:sp>
      <p:sp>
        <p:nvSpPr>
          <p:cNvPr id="3" name="Subtitle 2">
            <a:extLst>
              <a:ext uri="{FF2B5EF4-FFF2-40B4-BE49-F238E27FC236}">
                <a16:creationId xmlns:a16="http://schemas.microsoft.com/office/drawing/2014/main" id="{1FA378B0-8BD0-76E9-3DEA-055A90B53507}"/>
              </a:ext>
            </a:extLst>
          </p:cNvPr>
          <p:cNvSpPr txBox="1">
            <a:spLocks/>
          </p:cNvSpPr>
          <p:nvPr/>
        </p:nvSpPr>
        <p:spPr>
          <a:xfrm>
            <a:off x="195502" y="937478"/>
            <a:ext cx="5617360" cy="2389381"/>
          </a:xfrm>
          <a:prstGeom prst="rect">
            <a:avLst/>
          </a:prstGeom>
          <a:solidFill>
            <a:schemeClr val="bg1">
              <a:lumMod val="85000"/>
            </a:schemeClr>
          </a:solidFill>
        </p:spPr>
        <p:txBody>
          <a:bodyPr lIns="91440" tIns="45720" rIns="91440" bIns="45720" anchor="t"/>
          <a:lstStyle>
            <a:lvl1pPr marL="342900" indent="-3429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600075" indent="-257175">
              <a:lnSpc>
                <a:spcPct val="100000"/>
              </a:lnSpc>
              <a:spcBef>
                <a:spcPts val="0"/>
              </a:spcBef>
              <a:buClr>
                <a:srgbClr val="C00000"/>
              </a:buClr>
            </a:pPr>
            <a:r>
              <a:rPr lang="en-GB" dirty="0">
                <a:latin typeface="Calibri"/>
                <a:ea typeface="Calibri"/>
                <a:cs typeface="Calibri"/>
              </a:rPr>
              <a:t>Interest rates 3.75%  - Banks are nervous </a:t>
            </a:r>
          </a:p>
          <a:p>
            <a:pPr marL="600075" indent="-257175">
              <a:lnSpc>
                <a:spcPct val="100000"/>
              </a:lnSpc>
              <a:spcBef>
                <a:spcPts val="0"/>
              </a:spcBef>
              <a:buClr>
                <a:srgbClr val="C00000"/>
              </a:buClr>
            </a:pPr>
            <a:r>
              <a:rPr lang="en-GB" dirty="0">
                <a:latin typeface="Calibri"/>
                <a:ea typeface="Calibri"/>
                <a:cs typeface="Calibri"/>
              </a:rPr>
              <a:t>Inflation rate at 3.2% in January, outlook for 2026 was 2.3%</a:t>
            </a:r>
          </a:p>
          <a:p>
            <a:pPr marL="600075" indent="-257175">
              <a:lnSpc>
                <a:spcPct val="100000"/>
              </a:lnSpc>
              <a:spcBef>
                <a:spcPts val="0"/>
              </a:spcBef>
              <a:buClr>
                <a:srgbClr val="C00000"/>
              </a:buClr>
            </a:pPr>
            <a:r>
              <a:rPr lang="en-GB" dirty="0">
                <a:latin typeface="Calibri"/>
                <a:ea typeface="Calibri"/>
                <a:cs typeface="Calibri"/>
              </a:rPr>
              <a:t>Energy price cap reductions easing operation costs</a:t>
            </a:r>
          </a:p>
          <a:p>
            <a:pPr marL="600075" indent="-257175">
              <a:lnSpc>
                <a:spcPct val="100000"/>
              </a:lnSpc>
              <a:spcBef>
                <a:spcPts val="0"/>
              </a:spcBef>
              <a:buClr>
                <a:srgbClr val="C00000"/>
              </a:buClr>
            </a:pPr>
            <a:r>
              <a:rPr lang="en-GB" dirty="0">
                <a:latin typeface="Calibri"/>
                <a:ea typeface="Calibri"/>
                <a:cs typeface="Calibri"/>
              </a:rPr>
              <a:t>Unemployment expected to remain stable 4-5%</a:t>
            </a:r>
          </a:p>
          <a:p>
            <a:pPr marL="600075" indent="-257175">
              <a:lnSpc>
                <a:spcPct val="100000"/>
              </a:lnSpc>
              <a:spcBef>
                <a:spcPts val="0"/>
              </a:spcBef>
              <a:buClr>
                <a:srgbClr val="C00000"/>
              </a:buClr>
            </a:pPr>
            <a:r>
              <a:rPr lang="en-GB" dirty="0">
                <a:latin typeface="Calibri"/>
                <a:ea typeface="Calibri"/>
                <a:cs typeface="Calibri"/>
              </a:rPr>
              <a:t>Shift towards value &amp; essential spending continues</a:t>
            </a:r>
          </a:p>
          <a:p>
            <a:pPr marL="600075" indent="-257175">
              <a:lnSpc>
                <a:spcPct val="100000"/>
              </a:lnSpc>
              <a:spcBef>
                <a:spcPts val="0"/>
              </a:spcBef>
              <a:buClr>
                <a:srgbClr val="C00000"/>
              </a:buClr>
            </a:pPr>
            <a:r>
              <a:rPr lang="en-GB" dirty="0">
                <a:latin typeface="Calibri"/>
                <a:ea typeface="Calibri"/>
                <a:cs typeface="Calibri"/>
              </a:rPr>
              <a:t>Fuel price increases, due to middle east conflict</a:t>
            </a:r>
          </a:p>
          <a:p>
            <a:pPr marL="714375" lvl="1" indent="-257175">
              <a:lnSpc>
                <a:spcPct val="100000"/>
              </a:lnSpc>
              <a:spcBef>
                <a:spcPts val="0"/>
              </a:spcBef>
              <a:buClr>
                <a:srgbClr val="C00000"/>
              </a:buClr>
              <a:buChar char="•"/>
            </a:pPr>
            <a:endParaRPr lang="en-GB" sz="1600" dirty="0">
              <a:latin typeface="Calibri Light" panose="020F0302020204030204"/>
              <a:ea typeface="Calibri Light" panose="020F0302020204030204"/>
              <a:cs typeface="Calibri Light" panose="020F0302020204030204"/>
            </a:endParaRPr>
          </a:p>
          <a:p>
            <a:pPr marL="107315" indent="0">
              <a:buClr>
                <a:srgbClr val="FF0000"/>
              </a:buClr>
              <a:buNone/>
            </a:pPr>
            <a:endParaRPr lang="en-US" dirty="0"/>
          </a:p>
          <a:p>
            <a:pPr marL="0" indent="0">
              <a:lnSpc>
                <a:spcPct val="100000"/>
              </a:lnSpc>
              <a:spcBef>
                <a:spcPts val="0"/>
              </a:spcBef>
              <a:buNone/>
            </a:pPr>
            <a:endParaRPr lang="en-GB" dirty="0"/>
          </a:p>
        </p:txBody>
      </p:sp>
      <p:sp>
        <p:nvSpPr>
          <p:cNvPr id="4" name="Subtitle 2">
            <a:extLst>
              <a:ext uri="{FF2B5EF4-FFF2-40B4-BE49-F238E27FC236}">
                <a16:creationId xmlns:a16="http://schemas.microsoft.com/office/drawing/2014/main" id="{DDD3529E-40D5-B67F-3D81-DC14D79A5086}"/>
              </a:ext>
            </a:extLst>
          </p:cNvPr>
          <p:cNvSpPr txBox="1">
            <a:spLocks/>
          </p:cNvSpPr>
          <p:nvPr/>
        </p:nvSpPr>
        <p:spPr>
          <a:xfrm>
            <a:off x="6326224" y="937477"/>
            <a:ext cx="5627943" cy="2389383"/>
          </a:xfrm>
          <a:prstGeom prst="rect">
            <a:avLst/>
          </a:prstGeom>
          <a:solidFill>
            <a:schemeClr val="bg1">
              <a:lumMod val="85000"/>
            </a:schemeClr>
          </a:solidFill>
        </p:spPr>
        <p:txBody>
          <a:bodyPr lIns="91440" tIns="45720" rIns="91440" bIns="45720" anchor="t"/>
          <a:lstStyle>
            <a:lvl1pPr marL="342900" indent="-34290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Century Gothic" panose="020B0502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714375" lvl="1" indent="-257175" algn="l">
              <a:lnSpc>
                <a:spcPct val="100000"/>
              </a:lnSpc>
              <a:spcBef>
                <a:spcPts val="0"/>
              </a:spcBef>
              <a:buClr>
                <a:srgbClr val="C00000"/>
              </a:buClr>
              <a:buChar char="•"/>
            </a:pPr>
            <a:r>
              <a:rPr lang="en-GB" sz="1800">
                <a:latin typeface="Calibri"/>
                <a:ea typeface="Calibri"/>
                <a:cs typeface="Calibri"/>
              </a:rPr>
              <a:t>Middle East War impacting increased costs in Sea freight and raw materials.</a:t>
            </a:r>
            <a:endParaRPr lang="en-GB"/>
          </a:p>
          <a:p>
            <a:pPr marL="714375" lvl="1" indent="-257175" algn="l">
              <a:lnSpc>
                <a:spcPct val="100000"/>
              </a:lnSpc>
              <a:spcBef>
                <a:spcPts val="0"/>
              </a:spcBef>
              <a:buClr>
                <a:srgbClr val="C00000"/>
              </a:buClr>
              <a:buFont typeface="Arial" panose="020B0604020202020204" pitchFamily="34" charset="0"/>
              <a:buChar char="•"/>
            </a:pPr>
            <a:r>
              <a:rPr lang="en-GB" sz="1800">
                <a:latin typeface="Calibri"/>
                <a:ea typeface="Calibri"/>
                <a:cs typeface="Calibri"/>
              </a:rPr>
              <a:t>Supply chain timelines getting even longer</a:t>
            </a:r>
          </a:p>
          <a:p>
            <a:pPr marL="714375" lvl="1" indent="-257175" algn="l">
              <a:lnSpc>
                <a:spcPct val="100000"/>
              </a:lnSpc>
              <a:spcBef>
                <a:spcPts val="0"/>
              </a:spcBef>
              <a:buClr>
                <a:srgbClr val="C00000"/>
              </a:buClr>
              <a:buFont typeface="Arial" panose="020B0604020202020204" pitchFamily="34" charset="0"/>
              <a:buChar char="•"/>
            </a:pPr>
            <a:r>
              <a:rPr lang="en-GB" sz="1800">
                <a:latin typeface="Calibri"/>
                <a:ea typeface="Calibri"/>
                <a:cs typeface="Calibri"/>
              </a:rPr>
              <a:t>Trump Tariff Policies  </a:t>
            </a:r>
          </a:p>
          <a:p>
            <a:pPr marL="714375" lvl="1" indent="-257175" algn="l">
              <a:lnSpc>
                <a:spcPct val="100000"/>
              </a:lnSpc>
              <a:spcBef>
                <a:spcPts val="0"/>
              </a:spcBef>
              <a:buClr>
                <a:srgbClr val="C00000"/>
              </a:buClr>
              <a:buFont typeface="Arial" panose="020B0604020202020204" pitchFamily="34" charset="0"/>
              <a:buChar char="•"/>
            </a:pPr>
            <a:r>
              <a:rPr lang="en-GB" sz="1800">
                <a:latin typeface="Calibri"/>
                <a:ea typeface="Calibri"/>
                <a:cs typeface="Calibri"/>
              </a:rPr>
              <a:t>Currency volatility (GBP/USD)</a:t>
            </a:r>
            <a:endParaRPr lang="en-GB" sz="1800" dirty="0">
              <a:latin typeface="Calibri" panose="020F0502020204030204" pitchFamily="34" charset="0"/>
              <a:ea typeface="Calibri" panose="020F0502020204030204" pitchFamily="34" charset="0"/>
              <a:cs typeface="Calibri" panose="020F0502020204030204" pitchFamily="34" charset="0"/>
            </a:endParaRPr>
          </a:p>
          <a:p>
            <a:pPr marL="714375" lvl="1" indent="-257175" algn="l">
              <a:lnSpc>
                <a:spcPct val="100000"/>
              </a:lnSpc>
              <a:spcBef>
                <a:spcPts val="0"/>
              </a:spcBef>
              <a:buClr>
                <a:srgbClr val="C00000"/>
              </a:buClr>
              <a:buChar char="•"/>
            </a:pPr>
            <a:r>
              <a:rPr lang="en-GB" sz="1800">
                <a:solidFill>
                  <a:srgbClr val="000000"/>
                </a:solidFill>
                <a:latin typeface="Calibri"/>
                <a:ea typeface="Calibri"/>
                <a:cs typeface="Calibri"/>
              </a:rPr>
              <a:t>Labour cost pressure from increase in NI &amp; min wage</a:t>
            </a:r>
          </a:p>
          <a:p>
            <a:pPr marL="107315">
              <a:buClr>
                <a:srgbClr val="FF0000"/>
              </a:buClr>
            </a:pPr>
            <a:endParaRPr lang="en-US">
              <a:solidFill>
                <a:srgbClr val="000000"/>
              </a:solidFill>
              <a:ea typeface="Calibri Light" panose="020F0302020204030204"/>
              <a:cs typeface="Calibri Light" panose="020F0302020204030204"/>
            </a:endParaRPr>
          </a:p>
          <a:p>
            <a:pPr marL="0" indent="0">
              <a:lnSpc>
                <a:spcPct val="100000"/>
              </a:lnSpc>
              <a:spcBef>
                <a:spcPts val="0"/>
              </a:spcBef>
              <a:buNone/>
            </a:pPr>
            <a:endParaRPr lang="en-GB">
              <a:ea typeface="Calibri Light" panose="020F0302020204030204"/>
              <a:cs typeface="Calibri Light" panose="020F0302020204030204"/>
            </a:endParaRPr>
          </a:p>
        </p:txBody>
      </p:sp>
      <p:pic>
        <p:nvPicPr>
          <p:cNvPr id="7" name="Picture 6" descr="A graph of the month of sunshine">
            <a:extLst>
              <a:ext uri="{FF2B5EF4-FFF2-40B4-BE49-F238E27FC236}">
                <a16:creationId xmlns:a16="http://schemas.microsoft.com/office/drawing/2014/main" id="{EA07AC7B-CBB4-4DF5-6F9E-191241AC8590}"/>
              </a:ext>
            </a:extLst>
          </p:cNvPr>
          <p:cNvPicPr>
            <a:picLocks noChangeAspect="1"/>
          </p:cNvPicPr>
          <p:nvPr/>
        </p:nvPicPr>
        <p:blipFill>
          <a:blip r:embed="rId2"/>
          <a:stretch>
            <a:fillRect/>
          </a:stretch>
        </p:blipFill>
        <p:spPr>
          <a:xfrm>
            <a:off x="200555" y="3541184"/>
            <a:ext cx="5620809" cy="3056467"/>
          </a:xfrm>
          <a:prstGeom prst="rect">
            <a:avLst/>
          </a:prstGeom>
        </p:spPr>
      </p:pic>
      <p:pic>
        <p:nvPicPr>
          <p:cNvPr id="9" name="Picture 8" descr="A graph with a line and a line">
            <a:extLst>
              <a:ext uri="{FF2B5EF4-FFF2-40B4-BE49-F238E27FC236}">
                <a16:creationId xmlns:a16="http://schemas.microsoft.com/office/drawing/2014/main" id="{608BE925-1A29-99F3-917C-C461C71AFFD8}"/>
              </a:ext>
            </a:extLst>
          </p:cNvPr>
          <p:cNvPicPr>
            <a:picLocks noChangeAspect="1"/>
          </p:cNvPicPr>
          <p:nvPr/>
        </p:nvPicPr>
        <p:blipFill>
          <a:blip r:embed="rId3"/>
          <a:stretch>
            <a:fillRect/>
          </a:stretch>
        </p:blipFill>
        <p:spPr>
          <a:xfrm>
            <a:off x="6324600" y="3541183"/>
            <a:ext cx="5638801" cy="3056467"/>
          </a:xfrm>
          <a:prstGeom prst="rect">
            <a:avLst/>
          </a:prstGeom>
        </p:spPr>
      </p:pic>
    </p:spTree>
    <p:extLst>
      <p:ext uri="{BB962C8B-B14F-4D97-AF65-F5344CB8AC3E}">
        <p14:creationId xmlns:p14="http://schemas.microsoft.com/office/powerpoint/2010/main" val="36686620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17EAB5-2DFA-7E6B-3F9B-734F33635A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FE52C1-F127-CEEA-8E7C-60B0D73972E9}"/>
              </a:ext>
            </a:extLst>
          </p:cNvPr>
          <p:cNvSpPr>
            <a:spLocks noGrp="1"/>
          </p:cNvSpPr>
          <p:nvPr>
            <p:ph type="title"/>
          </p:nvPr>
        </p:nvSpPr>
        <p:spPr/>
        <p:txBody>
          <a:bodyPr/>
          <a:lstStyle/>
          <a:p>
            <a:r>
              <a:rPr lang="en-US" sz="3200"/>
              <a:t>2025 Financial Performance </a:t>
            </a:r>
            <a:endParaRPr lang="en-GB" sz="3200"/>
          </a:p>
        </p:txBody>
      </p:sp>
      <p:sp>
        <p:nvSpPr>
          <p:cNvPr id="19" name="Rectangle 18">
            <a:extLst>
              <a:ext uri="{FF2B5EF4-FFF2-40B4-BE49-F238E27FC236}">
                <a16:creationId xmlns:a16="http://schemas.microsoft.com/office/drawing/2014/main" id="{07444585-712F-7FE1-2C8B-5A89799025DC}"/>
              </a:ext>
            </a:extLst>
          </p:cNvPr>
          <p:cNvSpPr/>
          <p:nvPr/>
        </p:nvSpPr>
        <p:spPr>
          <a:xfrm>
            <a:off x="175491" y="804413"/>
            <a:ext cx="11841018" cy="5605912"/>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a:extLst>
              <a:ext uri="{FF2B5EF4-FFF2-40B4-BE49-F238E27FC236}">
                <a16:creationId xmlns:a16="http://schemas.microsoft.com/office/drawing/2014/main" id="{CD1A249C-874A-60ED-4D2A-A83361650B4F}"/>
              </a:ext>
            </a:extLst>
          </p:cNvPr>
          <p:cNvSpPr txBox="1"/>
          <p:nvPr/>
        </p:nvSpPr>
        <p:spPr>
          <a:xfrm>
            <a:off x="838894" y="4018307"/>
            <a:ext cx="2725281" cy="1208842"/>
          </a:xfrm>
          <a:prstGeom prst="roundRect">
            <a:avLst/>
          </a:prstGeom>
          <a:solidFill>
            <a:schemeClr val="bg1">
              <a:lumMod val="85000"/>
            </a:schemeClr>
          </a:solidFill>
          <a:ln>
            <a:solidFill>
              <a:schemeClr val="tx1"/>
            </a:solidFill>
          </a:ln>
        </p:spPr>
        <p:style>
          <a:lnRef idx="2">
            <a:schemeClr val="accent2"/>
          </a:lnRef>
          <a:fillRef idx="1">
            <a:schemeClr val="lt1"/>
          </a:fillRef>
          <a:effectRef idx="0">
            <a:schemeClr val="accent2"/>
          </a:effectRef>
          <a:fontRef idx="minor">
            <a:schemeClr val="dk1"/>
          </a:fontRef>
        </p:style>
        <p:txBody>
          <a:bodyPr wrap="square" lIns="91440" tIns="45720" rIns="91440" bIns="45720" rtlCol="0" anchor="t">
            <a:spAutoFit/>
          </a:bodyPr>
          <a:lstStyle/>
          <a:p>
            <a:pPr algn="ctr"/>
            <a:r>
              <a:rPr lang="en-GB" sz="1300" b="1"/>
              <a:t>Inventories</a:t>
            </a:r>
          </a:p>
          <a:p>
            <a:pPr algn="ctr"/>
            <a:r>
              <a:rPr lang="en-GB" sz="3600" b="1">
                <a:solidFill>
                  <a:srgbClr val="0070C0"/>
                </a:solidFill>
              </a:rPr>
              <a:t>£4.4m</a:t>
            </a:r>
          </a:p>
          <a:p>
            <a:pPr algn="ctr"/>
            <a:r>
              <a:rPr lang="en-GB" sz="1600"/>
              <a:t>(-£1.5m YoY)</a:t>
            </a:r>
          </a:p>
        </p:txBody>
      </p:sp>
      <p:sp>
        <p:nvSpPr>
          <p:cNvPr id="21" name="TextBox 20">
            <a:extLst>
              <a:ext uri="{FF2B5EF4-FFF2-40B4-BE49-F238E27FC236}">
                <a16:creationId xmlns:a16="http://schemas.microsoft.com/office/drawing/2014/main" id="{9D166866-D77B-DC0A-D994-3B82C69C1A3C}"/>
              </a:ext>
            </a:extLst>
          </p:cNvPr>
          <p:cNvSpPr txBox="1"/>
          <p:nvPr/>
        </p:nvSpPr>
        <p:spPr>
          <a:xfrm>
            <a:off x="4443919" y="1598115"/>
            <a:ext cx="2757830" cy="1225868"/>
          </a:xfrm>
          <a:prstGeom prst="roundRect">
            <a:avLst/>
          </a:prstGeom>
          <a:solidFill>
            <a:schemeClr val="bg1">
              <a:lumMod val="85000"/>
            </a:schemeClr>
          </a:solidFill>
          <a:ln>
            <a:solidFill>
              <a:schemeClr val="tx1"/>
            </a:solidFill>
          </a:ln>
        </p:spPr>
        <p:style>
          <a:lnRef idx="2">
            <a:schemeClr val="accent2"/>
          </a:lnRef>
          <a:fillRef idx="1">
            <a:schemeClr val="lt1"/>
          </a:fillRef>
          <a:effectRef idx="0">
            <a:schemeClr val="accent2"/>
          </a:effectRef>
          <a:fontRef idx="minor">
            <a:schemeClr val="dk1"/>
          </a:fontRef>
        </p:style>
        <p:txBody>
          <a:bodyPr wrap="square" lIns="91440" tIns="45720" rIns="91440" bIns="45720" rtlCol="0" anchor="t">
            <a:spAutoFit/>
          </a:bodyPr>
          <a:lstStyle/>
          <a:p>
            <a:pPr algn="ctr"/>
            <a:r>
              <a:rPr lang="en-GB" sz="1300" b="1"/>
              <a:t>Gross Margin % </a:t>
            </a:r>
            <a:endParaRPr lang="en-GB" sz="1300">
              <a:ea typeface="Calibri"/>
              <a:cs typeface="Calibri"/>
            </a:endParaRPr>
          </a:p>
          <a:p>
            <a:pPr algn="ctr"/>
            <a:r>
              <a:rPr lang="en-GB" sz="3600" b="1">
                <a:solidFill>
                  <a:srgbClr val="0070C0"/>
                </a:solidFill>
              </a:rPr>
              <a:t>31.1%</a:t>
            </a:r>
            <a:endParaRPr lang="en-GB" sz="3600">
              <a:ea typeface="Calibri"/>
              <a:cs typeface="Calibri"/>
            </a:endParaRPr>
          </a:p>
          <a:p>
            <a:pPr algn="ctr"/>
            <a:r>
              <a:rPr lang="en-GB" sz="1600"/>
              <a:t>(+£0.8m YoY)</a:t>
            </a:r>
            <a:endParaRPr lang="en-GB"/>
          </a:p>
        </p:txBody>
      </p:sp>
      <p:sp>
        <p:nvSpPr>
          <p:cNvPr id="22" name="TextBox 21">
            <a:extLst>
              <a:ext uri="{FF2B5EF4-FFF2-40B4-BE49-F238E27FC236}">
                <a16:creationId xmlns:a16="http://schemas.microsoft.com/office/drawing/2014/main" id="{BA636901-45C2-E641-CD56-C9A27DA43D16}"/>
              </a:ext>
            </a:extLst>
          </p:cNvPr>
          <p:cNvSpPr txBox="1"/>
          <p:nvPr/>
        </p:nvSpPr>
        <p:spPr>
          <a:xfrm>
            <a:off x="762695" y="1607640"/>
            <a:ext cx="2650904" cy="1208842"/>
          </a:xfrm>
          <a:prstGeom prst="roundRect">
            <a:avLst/>
          </a:prstGeom>
          <a:solidFill>
            <a:schemeClr val="bg1">
              <a:lumMod val="85000"/>
            </a:schemeClr>
          </a:solidFill>
          <a:ln>
            <a:solidFill>
              <a:schemeClr val="tx1"/>
            </a:solidFill>
          </a:ln>
        </p:spPr>
        <p:style>
          <a:lnRef idx="2">
            <a:schemeClr val="accent2"/>
          </a:lnRef>
          <a:fillRef idx="1">
            <a:schemeClr val="lt1"/>
          </a:fillRef>
          <a:effectRef idx="0">
            <a:schemeClr val="accent2"/>
          </a:effectRef>
          <a:fontRef idx="minor">
            <a:schemeClr val="dk1"/>
          </a:fontRef>
        </p:style>
        <p:txBody>
          <a:bodyPr wrap="square" lIns="91440" tIns="45720" rIns="91440" bIns="45720" rtlCol="0" anchor="t">
            <a:spAutoFit/>
          </a:bodyPr>
          <a:lstStyle/>
          <a:p>
            <a:pPr algn="ctr"/>
            <a:r>
              <a:rPr lang="en-GB" sz="1300" b="1"/>
              <a:t>Turnover growth</a:t>
            </a:r>
            <a:endParaRPr lang="en-US" sz="1300">
              <a:ea typeface="Calibri"/>
              <a:cs typeface="Calibri"/>
            </a:endParaRPr>
          </a:p>
          <a:p>
            <a:pPr algn="ctr"/>
            <a:r>
              <a:rPr lang="en-GB" sz="3600" b="1">
                <a:solidFill>
                  <a:srgbClr val="0070C0"/>
                </a:solidFill>
              </a:rPr>
              <a:t>6.2%</a:t>
            </a:r>
            <a:endParaRPr lang="en-GB" sz="3600">
              <a:ea typeface="Calibri"/>
              <a:cs typeface="Calibri"/>
            </a:endParaRPr>
          </a:p>
          <a:p>
            <a:pPr algn="ctr"/>
            <a:r>
              <a:rPr lang="en-GB" sz="1600"/>
              <a:t>(+£1.5m YoY)</a:t>
            </a:r>
            <a:endParaRPr lang="en-GB"/>
          </a:p>
        </p:txBody>
      </p:sp>
      <p:sp>
        <p:nvSpPr>
          <p:cNvPr id="23" name="TextBox 22">
            <a:extLst>
              <a:ext uri="{FF2B5EF4-FFF2-40B4-BE49-F238E27FC236}">
                <a16:creationId xmlns:a16="http://schemas.microsoft.com/office/drawing/2014/main" id="{6AF3E3C6-4816-95DF-4A63-118AC7FDD34F}"/>
              </a:ext>
            </a:extLst>
          </p:cNvPr>
          <p:cNvSpPr txBox="1"/>
          <p:nvPr/>
        </p:nvSpPr>
        <p:spPr>
          <a:xfrm>
            <a:off x="8234843" y="1598115"/>
            <a:ext cx="2775879" cy="1225868"/>
          </a:xfrm>
          <a:prstGeom prst="roundRect">
            <a:avLst/>
          </a:prstGeom>
          <a:solidFill>
            <a:schemeClr val="bg1">
              <a:lumMod val="85000"/>
            </a:schemeClr>
          </a:solidFill>
          <a:ln>
            <a:solidFill>
              <a:schemeClr val="tx1"/>
            </a:solidFill>
          </a:ln>
        </p:spPr>
        <p:style>
          <a:lnRef idx="2">
            <a:schemeClr val="accent2"/>
          </a:lnRef>
          <a:fillRef idx="1">
            <a:schemeClr val="lt1"/>
          </a:fillRef>
          <a:effectRef idx="0">
            <a:schemeClr val="accent2"/>
          </a:effectRef>
          <a:fontRef idx="minor">
            <a:schemeClr val="dk1"/>
          </a:fontRef>
        </p:style>
        <p:txBody>
          <a:bodyPr wrap="square" lIns="91440" tIns="45720" rIns="91440" bIns="45720" rtlCol="0" anchor="t">
            <a:spAutoFit/>
          </a:bodyPr>
          <a:lstStyle/>
          <a:p>
            <a:pPr algn="ctr"/>
            <a:r>
              <a:rPr lang="en-GB" sz="1300" b="1"/>
              <a:t> EBITDA</a:t>
            </a:r>
            <a:endParaRPr lang="en-US" sz="1300">
              <a:ea typeface="Calibri"/>
              <a:cs typeface="Calibri"/>
            </a:endParaRPr>
          </a:p>
          <a:p>
            <a:pPr algn="ctr"/>
            <a:r>
              <a:rPr lang="en-GB" sz="3600" b="1">
                <a:solidFill>
                  <a:srgbClr val="0070C0"/>
                </a:solidFill>
              </a:rPr>
              <a:t>£1.2m</a:t>
            </a:r>
            <a:endParaRPr lang="en-GB" sz="3600">
              <a:ea typeface="Calibri"/>
              <a:cs typeface="Calibri"/>
            </a:endParaRPr>
          </a:p>
          <a:p>
            <a:pPr algn="ctr"/>
            <a:r>
              <a:rPr lang="en-GB" sz="1600"/>
              <a:t>(+£0.5m YoY)</a:t>
            </a:r>
            <a:endParaRPr lang="en-GB"/>
          </a:p>
        </p:txBody>
      </p:sp>
      <p:sp>
        <p:nvSpPr>
          <p:cNvPr id="24" name="TextBox 23">
            <a:extLst>
              <a:ext uri="{FF2B5EF4-FFF2-40B4-BE49-F238E27FC236}">
                <a16:creationId xmlns:a16="http://schemas.microsoft.com/office/drawing/2014/main" id="{D65D8CE2-459F-7E64-F275-7D80938B0157}"/>
              </a:ext>
            </a:extLst>
          </p:cNvPr>
          <p:cNvSpPr txBox="1"/>
          <p:nvPr/>
        </p:nvSpPr>
        <p:spPr>
          <a:xfrm>
            <a:off x="4755938" y="1117718"/>
            <a:ext cx="2194019" cy="369332"/>
          </a:xfrm>
          <a:prstGeom prst="rect">
            <a:avLst/>
          </a:prstGeom>
          <a:noFill/>
        </p:spPr>
        <p:txBody>
          <a:bodyPr wrap="square" lIns="91440" tIns="45720" rIns="91440" bIns="45720" rtlCol="0" anchor="t">
            <a:spAutoFit/>
          </a:bodyPr>
          <a:lstStyle/>
          <a:p>
            <a:pPr algn="ctr"/>
            <a:r>
              <a:rPr lang="en-GB" b="1"/>
              <a:t>Gross Margin</a:t>
            </a:r>
            <a:endParaRPr lang="en-US" b="1"/>
          </a:p>
        </p:txBody>
      </p:sp>
      <p:sp>
        <p:nvSpPr>
          <p:cNvPr id="25" name="TextBox 24">
            <a:extLst>
              <a:ext uri="{FF2B5EF4-FFF2-40B4-BE49-F238E27FC236}">
                <a16:creationId xmlns:a16="http://schemas.microsoft.com/office/drawing/2014/main" id="{86F02EAA-3200-4259-4B35-B14E886F8347}"/>
              </a:ext>
            </a:extLst>
          </p:cNvPr>
          <p:cNvSpPr txBox="1"/>
          <p:nvPr/>
        </p:nvSpPr>
        <p:spPr>
          <a:xfrm>
            <a:off x="898845" y="3606365"/>
            <a:ext cx="2368188" cy="369332"/>
          </a:xfrm>
          <a:prstGeom prst="rect">
            <a:avLst/>
          </a:prstGeom>
          <a:noFill/>
        </p:spPr>
        <p:txBody>
          <a:bodyPr wrap="square" rtlCol="0">
            <a:spAutoFit/>
          </a:bodyPr>
          <a:lstStyle/>
          <a:p>
            <a:pPr algn="ctr"/>
            <a:r>
              <a:rPr lang="en-GB" b="1"/>
              <a:t>Stock Level Control</a:t>
            </a:r>
          </a:p>
        </p:txBody>
      </p:sp>
      <p:sp>
        <p:nvSpPr>
          <p:cNvPr id="26" name="TextBox 25">
            <a:extLst>
              <a:ext uri="{FF2B5EF4-FFF2-40B4-BE49-F238E27FC236}">
                <a16:creationId xmlns:a16="http://schemas.microsoft.com/office/drawing/2014/main" id="{CC5ACAB1-CCB1-6067-D405-91F3CA9D6BBF}"/>
              </a:ext>
            </a:extLst>
          </p:cNvPr>
          <p:cNvSpPr txBox="1"/>
          <p:nvPr/>
        </p:nvSpPr>
        <p:spPr>
          <a:xfrm>
            <a:off x="8520075" y="1117718"/>
            <a:ext cx="2194019" cy="369332"/>
          </a:xfrm>
          <a:prstGeom prst="rect">
            <a:avLst/>
          </a:prstGeom>
          <a:noFill/>
          <a:ln>
            <a:noFill/>
          </a:ln>
        </p:spPr>
        <p:txBody>
          <a:bodyPr wrap="square" lIns="91440" tIns="45720" rIns="91440" bIns="45720" rtlCol="0" anchor="t">
            <a:spAutoFit/>
          </a:bodyPr>
          <a:lstStyle/>
          <a:p>
            <a:pPr algn="ctr"/>
            <a:r>
              <a:rPr lang="en-GB" b="1"/>
              <a:t>EBITDA</a:t>
            </a:r>
            <a:endParaRPr lang="en-US" b="1"/>
          </a:p>
        </p:txBody>
      </p:sp>
      <p:sp>
        <p:nvSpPr>
          <p:cNvPr id="27" name="TextBox 26">
            <a:extLst>
              <a:ext uri="{FF2B5EF4-FFF2-40B4-BE49-F238E27FC236}">
                <a16:creationId xmlns:a16="http://schemas.microsoft.com/office/drawing/2014/main" id="{7B366732-E110-5D9C-04B8-7349DF296708}"/>
              </a:ext>
            </a:extLst>
          </p:cNvPr>
          <p:cNvSpPr txBox="1"/>
          <p:nvPr/>
        </p:nvSpPr>
        <p:spPr>
          <a:xfrm>
            <a:off x="841695" y="1122144"/>
            <a:ext cx="2368189" cy="369332"/>
          </a:xfrm>
          <a:prstGeom prst="rect">
            <a:avLst/>
          </a:prstGeom>
          <a:noFill/>
        </p:spPr>
        <p:txBody>
          <a:bodyPr wrap="square" lIns="91440" tIns="45720" rIns="91440" bIns="45720" rtlCol="0" anchor="t">
            <a:spAutoFit/>
          </a:bodyPr>
          <a:lstStyle/>
          <a:p>
            <a:pPr algn="ctr"/>
            <a:r>
              <a:rPr lang="en-GB" b="1"/>
              <a:t>Turnover Growth</a:t>
            </a:r>
            <a:endParaRPr lang="en-US" b="1"/>
          </a:p>
        </p:txBody>
      </p:sp>
      <p:sp>
        <p:nvSpPr>
          <p:cNvPr id="28" name="TextBox 27">
            <a:extLst>
              <a:ext uri="{FF2B5EF4-FFF2-40B4-BE49-F238E27FC236}">
                <a16:creationId xmlns:a16="http://schemas.microsoft.com/office/drawing/2014/main" id="{72292077-8B57-5445-8309-16E498164445}"/>
              </a:ext>
            </a:extLst>
          </p:cNvPr>
          <p:cNvSpPr txBox="1"/>
          <p:nvPr/>
        </p:nvSpPr>
        <p:spPr>
          <a:xfrm>
            <a:off x="4438368" y="4018307"/>
            <a:ext cx="2725281" cy="1208842"/>
          </a:xfrm>
          <a:prstGeom prst="roundRect">
            <a:avLst/>
          </a:prstGeom>
          <a:solidFill>
            <a:schemeClr val="bg1">
              <a:lumMod val="85000"/>
            </a:schemeClr>
          </a:solidFill>
          <a:ln>
            <a:solidFill>
              <a:schemeClr val="tx1"/>
            </a:solidFill>
          </a:ln>
        </p:spPr>
        <p:style>
          <a:lnRef idx="2">
            <a:schemeClr val="accent2"/>
          </a:lnRef>
          <a:fillRef idx="1">
            <a:schemeClr val="lt1"/>
          </a:fillRef>
          <a:effectRef idx="0">
            <a:schemeClr val="accent2"/>
          </a:effectRef>
          <a:fontRef idx="minor">
            <a:schemeClr val="dk1"/>
          </a:fontRef>
        </p:style>
        <p:txBody>
          <a:bodyPr wrap="square" lIns="91440" tIns="45720" rIns="91440" bIns="45720" rtlCol="0" anchor="t">
            <a:spAutoFit/>
          </a:bodyPr>
          <a:lstStyle/>
          <a:p>
            <a:pPr algn="ctr"/>
            <a:r>
              <a:rPr lang="en-GB" sz="1300" b="1">
                <a:ea typeface="Calibri"/>
                <a:cs typeface="Calibri"/>
              </a:rPr>
              <a:t>IBD</a:t>
            </a:r>
          </a:p>
          <a:p>
            <a:pPr algn="ctr"/>
            <a:r>
              <a:rPr lang="en-GB" sz="3600" b="1">
                <a:solidFill>
                  <a:srgbClr val="0070C0"/>
                </a:solidFill>
              </a:rPr>
              <a:t>£1.9m</a:t>
            </a:r>
            <a:endParaRPr lang="en-GB" sz="3600">
              <a:ea typeface="Calibri"/>
              <a:cs typeface="Calibri"/>
            </a:endParaRPr>
          </a:p>
          <a:p>
            <a:pPr algn="ctr"/>
            <a:r>
              <a:rPr lang="en-GB" sz="1600"/>
              <a:t>(-£2.4m YoY)</a:t>
            </a:r>
          </a:p>
        </p:txBody>
      </p:sp>
      <p:sp>
        <p:nvSpPr>
          <p:cNvPr id="29" name="TextBox 28">
            <a:extLst>
              <a:ext uri="{FF2B5EF4-FFF2-40B4-BE49-F238E27FC236}">
                <a16:creationId xmlns:a16="http://schemas.microsoft.com/office/drawing/2014/main" id="{D1D9A3D2-FE24-C674-BAD1-70061AD36F5B}"/>
              </a:ext>
            </a:extLst>
          </p:cNvPr>
          <p:cNvSpPr txBox="1"/>
          <p:nvPr/>
        </p:nvSpPr>
        <p:spPr>
          <a:xfrm>
            <a:off x="4577945" y="3596840"/>
            <a:ext cx="2447645" cy="369332"/>
          </a:xfrm>
          <a:prstGeom prst="rect">
            <a:avLst/>
          </a:prstGeom>
          <a:noFill/>
        </p:spPr>
        <p:txBody>
          <a:bodyPr wrap="square" lIns="91440" tIns="45720" rIns="91440" bIns="45720" rtlCol="0" anchor="t">
            <a:spAutoFit/>
          </a:bodyPr>
          <a:lstStyle/>
          <a:p>
            <a:pPr algn="ctr"/>
            <a:r>
              <a:rPr lang="en-GB" b="1"/>
              <a:t>Borrowings</a:t>
            </a:r>
          </a:p>
        </p:txBody>
      </p:sp>
      <p:sp>
        <p:nvSpPr>
          <p:cNvPr id="32" name="TextBox 31">
            <a:extLst>
              <a:ext uri="{FF2B5EF4-FFF2-40B4-BE49-F238E27FC236}">
                <a16:creationId xmlns:a16="http://schemas.microsoft.com/office/drawing/2014/main" id="{C6C63595-489B-FAFC-D5F6-0DEF6D77B974}"/>
              </a:ext>
            </a:extLst>
          </p:cNvPr>
          <p:cNvSpPr txBox="1"/>
          <p:nvPr/>
        </p:nvSpPr>
        <p:spPr>
          <a:xfrm>
            <a:off x="8273147" y="4017668"/>
            <a:ext cx="2736084" cy="1208842"/>
          </a:xfrm>
          <a:prstGeom prst="roundRect">
            <a:avLst/>
          </a:prstGeom>
          <a:solidFill>
            <a:schemeClr val="bg1">
              <a:lumMod val="85000"/>
            </a:schemeClr>
          </a:solidFill>
          <a:ln>
            <a:solidFill>
              <a:schemeClr val="tx1"/>
            </a:solidFill>
          </a:ln>
        </p:spPr>
        <p:style>
          <a:lnRef idx="2">
            <a:schemeClr val="accent2"/>
          </a:lnRef>
          <a:fillRef idx="1">
            <a:schemeClr val="lt1"/>
          </a:fillRef>
          <a:effectRef idx="0">
            <a:schemeClr val="accent2"/>
          </a:effectRef>
          <a:fontRef idx="minor">
            <a:schemeClr val="dk1"/>
          </a:fontRef>
        </p:style>
        <p:txBody>
          <a:bodyPr wrap="square" lIns="91440" tIns="45720" rIns="91440" bIns="45720" rtlCol="0" anchor="t">
            <a:spAutoFit/>
          </a:bodyPr>
          <a:lstStyle/>
          <a:p>
            <a:pPr algn="ctr"/>
            <a:r>
              <a:rPr lang="en-GB" sz="1300" b="1"/>
              <a:t>Net assets</a:t>
            </a:r>
            <a:endParaRPr lang="en-US" sz="1300">
              <a:ea typeface="Calibri"/>
              <a:cs typeface="Calibri"/>
            </a:endParaRPr>
          </a:p>
          <a:p>
            <a:pPr algn="ctr"/>
            <a:r>
              <a:rPr lang="en-GB" sz="3600" b="1">
                <a:solidFill>
                  <a:srgbClr val="0070C0"/>
                </a:solidFill>
              </a:rPr>
              <a:t>£26.1m</a:t>
            </a:r>
            <a:endParaRPr lang="en-GB" sz="3600">
              <a:ea typeface="Calibri"/>
              <a:cs typeface="Calibri"/>
            </a:endParaRPr>
          </a:p>
          <a:p>
            <a:pPr algn="ctr"/>
            <a:r>
              <a:rPr lang="en-GB" sz="1600"/>
              <a:t>(+£2.2m YoY)</a:t>
            </a:r>
            <a:endParaRPr lang="en-GB"/>
          </a:p>
        </p:txBody>
      </p:sp>
      <p:sp>
        <p:nvSpPr>
          <p:cNvPr id="33" name="TextBox 32">
            <a:extLst>
              <a:ext uri="{FF2B5EF4-FFF2-40B4-BE49-F238E27FC236}">
                <a16:creationId xmlns:a16="http://schemas.microsoft.com/office/drawing/2014/main" id="{957EFDB1-E1D2-394C-A631-08A3C9881176}"/>
              </a:ext>
            </a:extLst>
          </p:cNvPr>
          <p:cNvSpPr txBox="1"/>
          <p:nvPr/>
        </p:nvSpPr>
        <p:spPr>
          <a:xfrm>
            <a:off x="8369306" y="3598644"/>
            <a:ext cx="2507220" cy="369332"/>
          </a:xfrm>
          <a:prstGeom prst="rect">
            <a:avLst/>
          </a:prstGeom>
          <a:noFill/>
          <a:ln>
            <a:noFill/>
          </a:ln>
        </p:spPr>
        <p:txBody>
          <a:bodyPr wrap="square" lIns="91440" tIns="45720" rIns="91440" bIns="45720" rtlCol="0" anchor="t">
            <a:spAutoFit/>
          </a:bodyPr>
          <a:lstStyle/>
          <a:p>
            <a:pPr algn="ctr"/>
            <a:r>
              <a:rPr lang="en-GB" b="1"/>
              <a:t>Strong Balance Sheet</a:t>
            </a:r>
            <a:endParaRPr lang="en-US" b="1"/>
          </a:p>
        </p:txBody>
      </p:sp>
    </p:spTree>
    <p:extLst>
      <p:ext uri="{BB962C8B-B14F-4D97-AF65-F5344CB8AC3E}">
        <p14:creationId xmlns:p14="http://schemas.microsoft.com/office/powerpoint/2010/main" val="12183796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236E14-8466-697E-B58C-BDCAEBE737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2A92AC-AC5E-C0AF-6372-D370D8AD351D}"/>
              </a:ext>
            </a:extLst>
          </p:cNvPr>
          <p:cNvSpPr>
            <a:spLocks noGrp="1"/>
          </p:cNvSpPr>
          <p:nvPr>
            <p:ph type="title"/>
          </p:nvPr>
        </p:nvSpPr>
        <p:spPr/>
        <p:txBody>
          <a:bodyPr/>
          <a:lstStyle/>
          <a:p>
            <a:r>
              <a:rPr lang="en-US" sz="3200"/>
              <a:t>2026 Financial Outlook  </a:t>
            </a:r>
            <a:endParaRPr lang="en-GB" sz="3200"/>
          </a:p>
        </p:txBody>
      </p:sp>
      <p:sp>
        <p:nvSpPr>
          <p:cNvPr id="4" name="Rectangle 3">
            <a:extLst>
              <a:ext uri="{FF2B5EF4-FFF2-40B4-BE49-F238E27FC236}">
                <a16:creationId xmlns:a16="http://schemas.microsoft.com/office/drawing/2014/main" id="{65E21F7D-BCD1-061F-D097-369830CE2243}"/>
              </a:ext>
            </a:extLst>
          </p:cNvPr>
          <p:cNvSpPr/>
          <p:nvPr/>
        </p:nvSpPr>
        <p:spPr>
          <a:xfrm>
            <a:off x="396957" y="940803"/>
            <a:ext cx="11412422" cy="5654550"/>
          </a:xfrm>
          <a:prstGeom prst="rect">
            <a:avLst/>
          </a:prstGeom>
          <a:solidFill>
            <a:schemeClr val="bg1">
              <a:lumMod val="8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aphicFrame>
        <p:nvGraphicFramePr>
          <p:cNvPr id="5" name="Table 3">
            <a:extLst>
              <a:ext uri="{FF2B5EF4-FFF2-40B4-BE49-F238E27FC236}">
                <a16:creationId xmlns:a16="http://schemas.microsoft.com/office/drawing/2014/main" id="{19B07E6E-16FE-0B3B-97CD-EFD8BA5C8C70}"/>
              </a:ext>
            </a:extLst>
          </p:cNvPr>
          <p:cNvGraphicFramePr>
            <a:graphicFrameLocks noGrp="1"/>
          </p:cNvGraphicFramePr>
          <p:nvPr>
            <p:extLst>
              <p:ext uri="{D42A27DB-BD31-4B8C-83A1-F6EECF244321}">
                <p14:modId xmlns:p14="http://schemas.microsoft.com/office/powerpoint/2010/main" val="3668998906"/>
              </p:ext>
            </p:extLst>
          </p:nvPr>
        </p:nvGraphicFramePr>
        <p:xfrm>
          <a:off x="1079770" y="1331112"/>
          <a:ext cx="10000035" cy="4272020"/>
        </p:xfrm>
        <a:graphic>
          <a:graphicData uri="http://schemas.openxmlformats.org/drawingml/2006/table">
            <a:tbl>
              <a:tblPr firstRow="1" bandRow="1">
                <a:tableStyleId>{85BE263C-DBD7-4A20-BB59-AAB30ACAA65A}</a:tableStyleId>
              </a:tblPr>
              <a:tblGrid>
                <a:gridCol w="3939702">
                  <a:extLst>
                    <a:ext uri="{9D8B030D-6E8A-4147-A177-3AD203B41FA5}">
                      <a16:colId xmlns:a16="http://schemas.microsoft.com/office/drawing/2014/main" val="4052301573"/>
                    </a:ext>
                  </a:extLst>
                </a:gridCol>
                <a:gridCol w="1722695">
                  <a:extLst>
                    <a:ext uri="{9D8B030D-6E8A-4147-A177-3AD203B41FA5}">
                      <a16:colId xmlns:a16="http://schemas.microsoft.com/office/drawing/2014/main" val="1835671092"/>
                    </a:ext>
                  </a:extLst>
                </a:gridCol>
                <a:gridCol w="2232985">
                  <a:extLst>
                    <a:ext uri="{9D8B030D-6E8A-4147-A177-3AD203B41FA5}">
                      <a16:colId xmlns:a16="http://schemas.microsoft.com/office/drawing/2014/main" val="284194319"/>
                    </a:ext>
                  </a:extLst>
                </a:gridCol>
                <a:gridCol w="2104653">
                  <a:extLst>
                    <a:ext uri="{9D8B030D-6E8A-4147-A177-3AD203B41FA5}">
                      <a16:colId xmlns:a16="http://schemas.microsoft.com/office/drawing/2014/main" val="2488432388"/>
                    </a:ext>
                  </a:extLst>
                </a:gridCol>
              </a:tblGrid>
              <a:tr h="539187">
                <a:tc>
                  <a:txBody>
                    <a:bodyPr/>
                    <a:lstStyle/>
                    <a:p>
                      <a:endParaRPr lang="en-GB"/>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tx1">
                        <a:lumMod val="95000"/>
                        <a:lumOff val="5000"/>
                      </a:schemeClr>
                    </a:solidFill>
                  </a:tcPr>
                </a:tc>
                <a:tc>
                  <a:txBody>
                    <a:bodyPr/>
                    <a:lstStyle/>
                    <a:p>
                      <a:pPr algn="ctr"/>
                      <a:r>
                        <a:rPr lang="en-GB">
                          <a:solidFill>
                            <a:schemeClr val="bg1"/>
                          </a:solidFill>
                        </a:rPr>
                        <a:t>FY24</a:t>
                      </a:r>
                    </a:p>
                  </a:txBody>
                  <a:tcPr>
                    <a:lnT w="12700" cap="flat" cmpd="sng" algn="ctr">
                      <a:solidFill>
                        <a:schemeClr val="tx1"/>
                      </a:solidFill>
                      <a:prstDash val="solid"/>
                      <a:round/>
                      <a:headEnd type="none" w="med" len="med"/>
                      <a:tailEnd type="none" w="med" len="med"/>
                    </a:lnT>
                    <a:solidFill>
                      <a:schemeClr val="tx1">
                        <a:lumMod val="95000"/>
                        <a:lumOff val="5000"/>
                      </a:schemeClr>
                    </a:solidFill>
                  </a:tcPr>
                </a:tc>
                <a:tc>
                  <a:txBody>
                    <a:bodyPr/>
                    <a:lstStyle/>
                    <a:p>
                      <a:pPr algn="ctr"/>
                      <a:r>
                        <a:rPr lang="en-GB">
                          <a:solidFill>
                            <a:schemeClr val="bg1"/>
                          </a:solidFill>
                        </a:rPr>
                        <a:t>FY25</a:t>
                      </a:r>
                    </a:p>
                  </a:txBody>
                  <a:tcPr>
                    <a:lnT w="12700" cap="flat" cmpd="sng" algn="ctr">
                      <a:solidFill>
                        <a:schemeClr val="tx1"/>
                      </a:solidFill>
                      <a:prstDash val="solid"/>
                      <a:round/>
                      <a:headEnd type="none" w="med" len="med"/>
                      <a:tailEnd type="none" w="med" len="med"/>
                    </a:lnT>
                    <a:solidFill>
                      <a:schemeClr val="tx1">
                        <a:lumMod val="95000"/>
                        <a:lumOff val="5000"/>
                      </a:schemeClr>
                    </a:solidFill>
                  </a:tcPr>
                </a:tc>
                <a:tc>
                  <a:txBody>
                    <a:bodyPr/>
                    <a:lstStyle/>
                    <a:p>
                      <a:pPr algn="ctr"/>
                      <a:r>
                        <a:rPr lang="en-GB">
                          <a:solidFill>
                            <a:schemeClr val="bg1"/>
                          </a:solidFill>
                        </a:rPr>
                        <a:t>FY26E*</a:t>
                      </a:r>
                    </a:p>
                  </a:txBody>
                  <a:tcPr>
                    <a:lnT w="12700" cap="flat" cmpd="sng" algn="ctr">
                      <a:solidFill>
                        <a:schemeClr val="tx1"/>
                      </a:solidFill>
                      <a:prstDash val="solid"/>
                      <a:round/>
                      <a:headEnd type="none" w="med" len="med"/>
                      <a:tailEnd type="none" w="med" len="med"/>
                    </a:lnT>
                    <a:solidFill>
                      <a:schemeClr val="tx1">
                        <a:lumMod val="95000"/>
                        <a:lumOff val="5000"/>
                      </a:schemeClr>
                    </a:solidFill>
                  </a:tcPr>
                </a:tc>
                <a:extLst>
                  <a:ext uri="{0D108BD9-81ED-4DB2-BD59-A6C34878D82A}">
                    <a16:rowId xmlns:a16="http://schemas.microsoft.com/office/drawing/2014/main" val="2176368987"/>
                  </a:ext>
                </a:extLst>
              </a:tr>
              <a:tr h="539187">
                <a:tc>
                  <a:txBody>
                    <a:bodyPr/>
                    <a:lstStyle/>
                    <a:p>
                      <a:r>
                        <a:rPr lang="en-GB"/>
                        <a:t>Revenue</a:t>
                      </a:r>
                    </a:p>
                  </a:txBody>
                  <a:tcPr>
                    <a:lnL w="12700" cap="flat" cmpd="sng" algn="ctr">
                      <a:solidFill>
                        <a:schemeClr val="tx1"/>
                      </a:solidFill>
                      <a:prstDash val="solid"/>
                      <a:round/>
                      <a:headEnd type="none" w="med" len="med"/>
                      <a:tailEnd type="none" w="med" len="med"/>
                    </a:lnL>
                  </a:tcPr>
                </a:tc>
                <a:tc>
                  <a:txBody>
                    <a:bodyPr/>
                    <a:lstStyle/>
                    <a:p>
                      <a:pPr algn="ctr"/>
                      <a:r>
                        <a:rPr lang="en-GB">
                          <a:solidFill>
                            <a:schemeClr val="bg2">
                              <a:lumMod val="50000"/>
                            </a:schemeClr>
                          </a:solidFill>
                        </a:rPr>
                        <a:t>£24.6m</a:t>
                      </a:r>
                    </a:p>
                  </a:txBody>
                  <a:tcPr/>
                </a:tc>
                <a:tc>
                  <a:txBody>
                    <a:bodyPr/>
                    <a:lstStyle/>
                    <a:p>
                      <a:pPr algn="ctr"/>
                      <a:r>
                        <a:rPr lang="en-GB"/>
                        <a:t>£26.2m</a:t>
                      </a:r>
                    </a:p>
                  </a:txBody>
                  <a:tcPr/>
                </a:tc>
                <a:tc>
                  <a:txBody>
                    <a:bodyPr/>
                    <a:lstStyle/>
                    <a:p>
                      <a:pPr algn="ctr"/>
                      <a:r>
                        <a:rPr lang="en-GB">
                          <a:solidFill>
                            <a:schemeClr val="tx1"/>
                          </a:solidFill>
                        </a:rPr>
                        <a:t>£27.8m</a:t>
                      </a:r>
                      <a:endParaRPr lang="en-US">
                        <a:solidFill>
                          <a:schemeClr val="tx1"/>
                        </a:solidFill>
                      </a:endParaRPr>
                    </a:p>
                  </a:txBody>
                  <a:tcPr/>
                </a:tc>
                <a:extLst>
                  <a:ext uri="{0D108BD9-81ED-4DB2-BD59-A6C34878D82A}">
                    <a16:rowId xmlns:a16="http://schemas.microsoft.com/office/drawing/2014/main" val="4221436804"/>
                  </a:ext>
                </a:extLst>
              </a:tr>
              <a:tr h="539187">
                <a:tc>
                  <a:txBody>
                    <a:bodyPr/>
                    <a:lstStyle/>
                    <a:p>
                      <a:r>
                        <a:rPr lang="en-GB"/>
                        <a:t>Gross profit</a:t>
                      </a:r>
                    </a:p>
                  </a:txBody>
                  <a:tcPr>
                    <a:lnL w="12700" cap="flat" cmpd="sng" algn="ctr">
                      <a:solidFill>
                        <a:schemeClr val="tx1"/>
                      </a:solidFill>
                      <a:prstDash val="solid"/>
                      <a:round/>
                      <a:headEnd type="none" w="med" len="med"/>
                      <a:tailEnd type="none" w="med" len="med"/>
                    </a:lnL>
                  </a:tcPr>
                </a:tc>
                <a:tc>
                  <a:txBody>
                    <a:bodyPr/>
                    <a:lstStyle/>
                    <a:p>
                      <a:pPr algn="ctr"/>
                      <a:r>
                        <a:rPr lang="en-GB">
                          <a:solidFill>
                            <a:schemeClr val="bg2">
                              <a:lumMod val="50000"/>
                            </a:schemeClr>
                          </a:solidFill>
                        </a:rPr>
                        <a:t>£7.4m</a:t>
                      </a:r>
                    </a:p>
                  </a:txBody>
                  <a:tcPr/>
                </a:tc>
                <a:tc>
                  <a:txBody>
                    <a:bodyPr/>
                    <a:lstStyle/>
                    <a:p>
                      <a:pPr algn="ctr"/>
                      <a:r>
                        <a:rPr lang="en-GB"/>
                        <a:t>£8.1m</a:t>
                      </a:r>
                    </a:p>
                  </a:txBody>
                  <a:tcPr/>
                </a:tc>
                <a:tc>
                  <a:txBody>
                    <a:bodyPr/>
                    <a:lstStyle/>
                    <a:p>
                      <a:pPr algn="ctr"/>
                      <a:r>
                        <a:rPr lang="en-GB">
                          <a:solidFill>
                            <a:schemeClr val="tx1"/>
                          </a:solidFill>
                        </a:rPr>
                        <a:t>£8.5m</a:t>
                      </a:r>
                    </a:p>
                  </a:txBody>
                  <a:tcPr/>
                </a:tc>
                <a:extLst>
                  <a:ext uri="{0D108BD9-81ED-4DB2-BD59-A6C34878D82A}">
                    <a16:rowId xmlns:a16="http://schemas.microsoft.com/office/drawing/2014/main" val="1318101442"/>
                  </a:ext>
                </a:extLst>
              </a:tr>
              <a:tr h="821221">
                <a:tc>
                  <a:txBody>
                    <a:bodyPr/>
                    <a:lstStyle/>
                    <a:p>
                      <a:r>
                        <a:rPr lang="en-GB"/>
                        <a:t>Costs </a:t>
                      </a:r>
                    </a:p>
                  </a:txBody>
                  <a:tcPr>
                    <a:lnL w="12700" cap="flat" cmpd="sng" algn="ctr">
                      <a:solidFill>
                        <a:schemeClr val="tx1"/>
                      </a:solidFill>
                      <a:prstDash val="solid"/>
                      <a:round/>
                      <a:headEnd type="none" w="med" len="med"/>
                      <a:tailEnd type="none" w="med" len="med"/>
                    </a:lnL>
                  </a:tcPr>
                </a:tc>
                <a:tc>
                  <a:txBody>
                    <a:bodyPr/>
                    <a:lstStyle/>
                    <a:p>
                      <a:pPr algn="ctr"/>
                      <a:r>
                        <a:rPr lang="en-GB">
                          <a:solidFill>
                            <a:schemeClr val="bg2">
                              <a:lumMod val="50000"/>
                            </a:schemeClr>
                          </a:solidFill>
                        </a:rPr>
                        <a:t>£7.0m</a:t>
                      </a:r>
                    </a:p>
                  </a:txBody>
                  <a:tcPr/>
                </a:tc>
                <a:tc>
                  <a:txBody>
                    <a:bodyPr/>
                    <a:lstStyle/>
                    <a:p>
                      <a:pPr algn="ctr"/>
                      <a:r>
                        <a:rPr lang="en-GB"/>
                        <a:t>£7.2m</a:t>
                      </a:r>
                    </a:p>
                  </a:txBody>
                  <a:tcPr/>
                </a:tc>
                <a:tc>
                  <a:txBody>
                    <a:bodyPr/>
                    <a:lstStyle/>
                    <a:p>
                      <a:pPr algn="ctr"/>
                      <a:r>
                        <a:rPr lang="en-GB">
                          <a:solidFill>
                            <a:schemeClr val="tx1"/>
                          </a:solidFill>
                        </a:rPr>
                        <a:t>£7.4m</a:t>
                      </a:r>
                    </a:p>
                  </a:txBody>
                  <a:tcPr/>
                </a:tc>
                <a:extLst>
                  <a:ext uri="{0D108BD9-81ED-4DB2-BD59-A6C34878D82A}">
                    <a16:rowId xmlns:a16="http://schemas.microsoft.com/office/drawing/2014/main" val="153083799"/>
                  </a:ext>
                </a:extLst>
              </a:tr>
              <a:tr h="916619">
                <a:tc>
                  <a:txBody>
                    <a:bodyPr/>
                    <a:lstStyle/>
                    <a:p>
                      <a:r>
                        <a:rPr lang="en-GB"/>
                        <a:t>Finance costs </a:t>
                      </a:r>
                    </a:p>
                  </a:txBody>
                  <a:tcPr>
                    <a:lnL w="12700" cap="flat" cmpd="sng" algn="ctr">
                      <a:solidFill>
                        <a:schemeClr val="tx1"/>
                      </a:solidFill>
                      <a:prstDash val="solid"/>
                      <a:round/>
                      <a:headEnd type="none" w="med" len="med"/>
                      <a:tailEnd type="none" w="med" len="med"/>
                    </a:lnL>
                  </a:tcPr>
                </a:tc>
                <a:tc>
                  <a:txBody>
                    <a:bodyPr/>
                    <a:lstStyle/>
                    <a:p>
                      <a:pPr algn="ctr"/>
                      <a:r>
                        <a:rPr lang="en-GB">
                          <a:solidFill>
                            <a:schemeClr val="bg2">
                              <a:lumMod val="50000"/>
                            </a:schemeClr>
                          </a:solidFill>
                        </a:rPr>
                        <a:t>£0.4m</a:t>
                      </a:r>
                    </a:p>
                  </a:txBody>
                  <a:tcPr/>
                </a:tc>
                <a:tc>
                  <a:txBody>
                    <a:bodyPr/>
                    <a:lstStyle/>
                    <a:p>
                      <a:pPr algn="ctr"/>
                      <a:r>
                        <a:rPr lang="en-GB"/>
                        <a:t>£0.3m</a:t>
                      </a:r>
                    </a:p>
                  </a:txBody>
                  <a:tcPr/>
                </a:tc>
                <a:tc>
                  <a:txBody>
                    <a:bodyPr/>
                    <a:lstStyle/>
                    <a:p>
                      <a:pPr algn="ctr"/>
                      <a:r>
                        <a:rPr lang="en-GB">
                          <a:solidFill>
                            <a:schemeClr val="tx1"/>
                          </a:solidFill>
                        </a:rPr>
                        <a:t>£0.4m</a:t>
                      </a:r>
                    </a:p>
                  </a:txBody>
                  <a:tcPr/>
                </a:tc>
                <a:extLst>
                  <a:ext uri="{0D108BD9-81ED-4DB2-BD59-A6C34878D82A}">
                    <a16:rowId xmlns:a16="http://schemas.microsoft.com/office/drawing/2014/main" val="3193912222"/>
                  </a:ext>
                </a:extLst>
              </a:tr>
              <a:tr h="916619">
                <a:tc>
                  <a:txBody>
                    <a:bodyPr/>
                    <a:lstStyle/>
                    <a:p>
                      <a:r>
                        <a:rPr lang="en-GB"/>
                        <a:t>Profit before tax</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ctr"/>
                      <a:r>
                        <a:rPr lang="en-GB" b="1">
                          <a:solidFill>
                            <a:schemeClr val="bg2">
                              <a:lumMod val="50000"/>
                            </a:schemeClr>
                          </a:solidFill>
                        </a:rPr>
                        <a:t>£0.0m</a:t>
                      </a:r>
                    </a:p>
                  </a:txBody>
                  <a:tcPr>
                    <a:lnB w="12700" cap="flat" cmpd="sng" algn="ctr">
                      <a:solidFill>
                        <a:schemeClr val="tx1"/>
                      </a:solidFill>
                      <a:prstDash val="solid"/>
                      <a:round/>
                      <a:headEnd type="none" w="med" len="med"/>
                      <a:tailEnd type="none" w="med" len="med"/>
                    </a:lnB>
                  </a:tcPr>
                </a:tc>
                <a:tc>
                  <a:txBody>
                    <a:bodyPr/>
                    <a:lstStyle/>
                    <a:p>
                      <a:pPr algn="ctr"/>
                      <a:r>
                        <a:rPr lang="en-GB" b="1"/>
                        <a:t>£0.6m</a:t>
                      </a:r>
                    </a:p>
                  </a:txBody>
                  <a:tcPr>
                    <a:lnB w="12700" cap="flat" cmpd="sng" algn="ctr">
                      <a:solidFill>
                        <a:schemeClr val="tx1"/>
                      </a:solidFill>
                      <a:prstDash val="solid"/>
                      <a:round/>
                      <a:headEnd type="none" w="med" len="med"/>
                      <a:tailEnd type="none" w="med" len="med"/>
                    </a:lnB>
                  </a:tcPr>
                </a:tc>
                <a:tc>
                  <a:txBody>
                    <a:bodyPr/>
                    <a:lstStyle/>
                    <a:p>
                      <a:pPr algn="ctr"/>
                      <a:r>
                        <a:rPr lang="en-GB" b="1">
                          <a:solidFill>
                            <a:schemeClr val="tx1"/>
                          </a:solidFill>
                        </a:rPr>
                        <a:t>£0.7m</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35986906"/>
                  </a:ext>
                </a:extLst>
              </a:tr>
            </a:tbl>
          </a:graphicData>
        </a:graphic>
      </p:graphicFrame>
      <p:sp>
        <p:nvSpPr>
          <p:cNvPr id="6" name="TextBox 5">
            <a:extLst>
              <a:ext uri="{FF2B5EF4-FFF2-40B4-BE49-F238E27FC236}">
                <a16:creationId xmlns:a16="http://schemas.microsoft.com/office/drawing/2014/main" id="{AE2382E7-8FED-E824-A269-9A26FE6D2FC8}"/>
              </a:ext>
            </a:extLst>
          </p:cNvPr>
          <p:cNvSpPr txBox="1"/>
          <p:nvPr/>
        </p:nvSpPr>
        <p:spPr>
          <a:xfrm>
            <a:off x="1079770" y="1331112"/>
            <a:ext cx="3410978" cy="523220"/>
          </a:xfrm>
          <a:prstGeom prst="rect">
            <a:avLst/>
          </a:prstGeom>
          <a:noFill/>
        </p:spPr>
        <p:txBody>
          <a:bodyPr wrap="square" lIns="91440" tIns="45720" rIns="91440" bIns="45720" rtlCol="0" anchor="t">
            <a:spAutoFit/>
          </a:bodyPr>
          <a:lstStyle/>
          <a:p>
            <a:r>
              <a:rPr lang="en-GB" sz="2800" b="1">
                <a:solidFill>
                  <a:srgbClr val="FF0000"/>
                </a:solidFill>
                <a:latin typeface="+mj-lt"/>
              </a:rPr>
              <a:t>Results and outlook</a:t>
            </a:r>
          </a:p>
        </p:txBody>
      </p:sp>
      <p:sp>
        <p:nvSpPr>
          <p:cNvPr id="7" name="Freeform: Shape 6">
            <a:extLst>
              <a:ext uri="{FF2B5EF4-FFF2-40B4-BE49-F238E27FC236}">
                <a16:creationId xmlns:a16="http://schemas.microsoft.com/office/drawing/2014/main" id="{9FCD4660-5096-7E30-3DAD-2863ECB7147A}"/>
              </a:ext>
            </a:extLst>
          </p:cNvPr>
          <p:cNvSpPr/>
          <p:nvPr/>
        </p:nvSpPr>
        <p:spPr>
          <a:xfrm>
            <a:off x="2034007" y="5678547"/>
            <a:ext cx="8617781" cy="528459"/>
          </a:xfrm>
          <a:custGeom>
            <a:avLst/>
            <a:gdLst>
              <a:gd name="connsiteX0" fmla="*/ 0 w 3331624"/>
              <a:gd name="connsiteY0" fmla="*/ 167872 h 1007214"/>
              <a:gd name="connsiteX1" fmla="*/ 167872 w 3331624"/>
              <a:gd name="connsiteY1" fmla="*/ 0 h 1007214"/>
              <a:gd name="connsiteX2" fmla="*/ 3163752 w 3331624"/>
              <a:gd name="connsiteY2" fmla="*/ 0 h 1007214"/>
              <a:gd name="connsiteX3" fmla="*/ 3331624 w 3331624"/>
              <a:gd name="connsiteY3" fmla="*/ 167872 h 1007214"/>
              <a:gd name="connsiteX4" fmla="*/ 3331624 w 3331624"/>
              <a:gd name="connsiteY4" fmla="*/ 839342 h 1007214"/>
              <a:gd name="connsiteX5" fmla="*/ 3163752 w 3331624"/>
              <a:gd name="connsiteY5" fmla="*/ 1007214 h 1007214"/>
              <a:gd name="connsiteX6" fmla="*/ 167872 w 3331624"/>
              <a:gd name="connsiteY6" fmla="*/ 1007214 h 1007214"/>
              <a:gd name="connsiteX7" fmla="*/ 0 w 3331624"/>
              <a:gd name="connsiteY7" fmla="*/ 839342 h 1007214"/>
              <a:gd name="connsiteX8" fmla="*/ 0 w 3331624"/>
              <a:gd name="connsiteY8" fmla="*/ 167872 h 10072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31624" h="1007214">
                <a:moveTo>
                  <a:pt x="0" y="167872"/>
                </a:moveTo>
                <a:cubicBezTo>
                  <a:pt x="0" y="75159"/>
                  <a:pt x="75159" y="0"/>
                  <a:pt x="167872" y="0"/>
                </a:cubicBezTo>
                <a:lnTo>
                  <a:pt x="3163752" y="0"/>
                </a:lnTo>
                <a:cubicBezTo>
                  <a:pt x="3256465" y="0"/>
                  <a:pt x="3331624" y="75159"/>
                  <a:pt x="3331624" y="167872"/>
                </a:cubicBezTo>
                <a:lnTo>
                  <a:pt x="3331624" y="839342"/>
                </a:lnTo>
                <a:cubicBezTo>
                  <a:pt x="3331624" y="932055"/>
                  <a:pt x="3256465" y="1007214"/>
                  <a:pt x="3163752" y="1007214"/>
                </a:cubicBezTo>
                <a:lnTo>
                  <a:pt x="167872" y="1007214"/>
                </a:lnTo>
                <a:cubicBezTo>
                  <a:pt x="75159" y="1007214"/>
                  <a:pt x="0" y="932055"/>
                  <a:pt x="0" y="839342"/>
                </a:cubicBezTo>
                <a:lnTo>
                  <a:pt x="0" y="167872"/>
                </a:lnTo>
                <a:close/>
              </a:path>
            </a:pathLst>
          </a:custGeom>
          <a:solidFill>
            <a:schemeClr val="bg1">
              <a:lumMod val="85000"/>
            </a:schemeClr>
          </a:solidFill>
          <a:ln>
            <a:solidFill>
              <a:schemeClr val="tx1"/>
            </a:solidFill>
          </a:ln>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120288" tIns="120288" rIns="120288" bIns="120288" numCol="1" spcCol="1270" anchor="ctr" anchorCtr="0">
            <a:noAutofit/>
          </a:bodyPr>
          <a:lstStyle/>
          <a:p>
            <a:pPr marL="0" lvl="0" indent="0" defTabSz="1244600">
              <a:lnSpc>
                <a:spcPct val="90000"/>
              </a:lnSpc>
              <a:spcBef>
                <a:spcPct val="0"/>
              </a:spcBef>
              <a:spcAft>
                <a:spcPct val="35000"/>
              </a:spcAft>
              <a:buNone/>
            </a:pPr>
            <a:r>
              <a:rPr lang="en-US" sz="1600">
                <a:solidFill>
                  <a:schemeClr val="tx1"/>
                </a:solidFill>
              </a:rPr>
              <a:t>*Cavendish Capital Markets, current market expectations of performance for FY26.</a:t>
            </a:r>
            <a:endParaRPr lang="en-GB" sz="1600" kern="1200">
              <a:solidFill>
                <a:schemeClr val="tx1"/>
              </a:solidFill>
            </a:endParaRPr>
          </a:p>
        </p:txBody>
      </p:sp>
    </p:spTree>
    <p:extLst>
      <p:ext uri="{BB962C8B-B14F-4D97-AF65-F5344CB8AC3E}">
        <p14:creationId xmlns:p14="http://schemas.microsoft.com/office/powerpoint/2010/main" val="32672534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2866789-E510-13CC-3C2F-219BE18E8262}"/>
              </a:ext>
            </a:extLst>
          </p:cNvPr>
          <p:cNvSpPr/>
          <p:nvPr/>
        </p:nvSpPr>
        <p:spPr>
          <a:xfrm>
            <a:off x="175491" y="703922"/>
            <a:ext cx="11665989" cy="156705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9C51D366-0E7D-C848-6F26-A5A3A657353F}"/>
              </a:ext>
            </a:extLst>
          </p:cNvPr>
          <p:cNvSpPr>
            <a:spLocks noGrp="1"/>
          </p:cNvSpPr>
          <p:nvPr>
            <p:ph type="title"/>
          </p:nvPr>
        </p:nvSpPr>
        <p:spPr/>
        <p:txBody>
          <a:bodyPr>
            <a:noAutofit/>
          </a:bodyPr>
          <a:lstStyle/>
          <a:p>
            <a:r>
              <a:rPr lang="en-US" sz="3200"/>
              <a:t>Toys, Sports &amp; Leisure </a:t>
            </a:r>
            <a:endParaRPr lang="en-GB" sz="3200"/>
          </a:p>
        </p:txBody>
      </p:sp>
      <p:sp>
        <p:nvSpPr>
          <p:cNvPr id="3" name="Content Placeholder 2">
            <a:extLst>
              <a:ext uri="{FF2B5EF4-FFF2-40B4-BE49-F238E27FC236}">
                <a16:creationId xmlns:a16="http://schemas.microsoft.com/office/drawing/2014/main" id="{001F09BA-5894-AFC4-170B-F1A9F57D1C8C}"/>
              </a:ext>
            </a:extLst>
          </p:cNvPr>
          <p:cNvSpPr>
            <a:spLocks noGrp="1"/>
          </p:cNvSpPr>
          <p:nvPr>
            <p:ph sz="half" idx="1"/>
          </p:nvPr>
        </p:nvSpPr>
        <p:spPr>
          <a:xfrm>
            <a:off x="175491" y="2373745"/>
            <a:ext cx="5933209" cy="4312511"/>
          </a:xfrm>
          <a:solidFill>
            <a:schemeClr val="bg1">
              <a:lumMod val="85000"/>
            </a:schemeClr>
          </a:solidFill>
        </p:spPr>
        <p:txBody>
          <a:bodyPr vert="horz" lIns="91440" tIns="45720" rIns="91440" bIns="45720" rtlCol="0" anchor="t">
            <a:normAutofit/>
          </a:bodyPr>
          <a:lstStyle/>
          <a:p>
            <a:pPr marL="0" indent="0">
              <a:buNone/>
            </a:pPr>
            <a:r>
              <a:rPr lang="en-US" sz="1800">
                <a:solidFill>
                  <a:srgbClr val="FF0000"/>
                </a:solidFill>
              </a:rPr>
              <a:t>2025 Performance</a:t>
            </a:r>
          </a:p>
          <a:p>
            <a:pPr marL="393065" indent="-285750">
              <a:lnSpc>
                <a:spcPct val="80000"/>
              </a:lnSpc>
              <a:buClr>
                <a:srgbClr val="FF0000"/>
              </a:buClr>
            </a:pPr>
            <a:r>
              <a:rPr lang="en-GB" sz="1600" dirty="0">
                <a:latin typeface="Calibri"/>
                <a:ea typeface="Calibri"/>
                <a:cs typeface="Calibri"/>
              </a:rPr>
              <a:t>Revenue declined 17.5% year-on-year, reflecting softer demand across discretionary categories and evolving retailer purchasing patterns.</a:t>
            </a:r>
            <a:endParaRPr lang="en-GB" dirty="0"/>
          </a:p>
          <a:p>
            <a:pPr marL="393065" indent="-285750">
              <a:lnSpc>
                <a:spcPct val="80000"/>
              </a:lnSpc>
              <a:buClr>
                <a:srgbClr val="FF0000"/>
              </a:buClr>
            </a:pPr>
            <a:r>
              <a:rPr lang="en-GB" sz="1600">
                <a:latin typeface="Calibri"/>
                <a:ea typeface="Calibri"/>
                <a:cs typeface="Calibri"/>
              </a:rPr>
              <a:t>Licensed wheeled products remained resilient, with strong consumer engagement supporting continued brand momentum.</a:t>
            </a:r>
            <a:endParaRPr lang="en-US"/>
          </a:p>
          <a:p>
            <a:pPr marL="393065" indent="-285750">
              <a:lnSpc>
                <a:spcPct val="80000"/>
              </a:lnSpc>
              <a:buClr>
                <a:srgbClr val="FF0000"/>
              </a:buClr>
            </a:pPr>
            <a:r>
              <a:rPr lang="en-GB" sz="1600" dirty="0">
                <a:latin typeface="Calibri"/>
                <a:ea typeface="Calibri"/>
                <a:cs typeface="Calibri"/>
              </a:rPr>
              <a:t>Own-brand sports and leisure ranges gained traction, supported by improvements in product mix, positioning and retail engagement.</a:t>
            </a:r>
            <a:endParaRPr lang="en-US" dirty="0"/>
          </a:p>
          <a:p>
            <a:pPr marL="393065" indent="-285750">
              <a:lnSpc>
                <a:spcPct val="80000"/>
              </a:lnSpc>
              <a:buClr>
                <a:srgbClr val="FF0000"/>
              </a:buClr>
            </a:pPr>
            <a:r>
              <a:rPr lang="en-GB" sz="1600" dirty="0">
                <a:latin typeface="Calibri"/>
                <a:ea typeface="Calibri"/>
                <a:cs typeface="Calibri"/>
              </a:rPr>
              <a:t>Online channel delivered strong growth, with marketplace sales increasing 34% year-on-year.</a:t>
            </a:r>
            <a:endParaRPr lang="en-US" dirty="0"/>
          </a:p>
          <a:p>
            <a:pPr marL="393065" indent="-285750">
              <a:lnSpc>
                <a:spcPct val="80000"/>
              </a:lnSpc>
              <a:buClr>
                <a:srgbClr val="FF0000"/>
              </a:buClr>
            </a:pPr>
            <a:r>
              <a:rPr lang="en-GB" sz="1600">
                <a:latin typeface="Calibri"/>
                <a:ea typeface="Calibri"/>
                <a:cs typeface="Calibri"/>
              </a:rPr>
              <a:t>Continued investment in product innovation and category development, supporting competitiveness and customer relevance.</a:t>
            </a:r>
            <a:endParaRPr lang="en-GB"/>
          </a:p>
          <a:p>
            <a:pPr marL="393065" indent="-285750">
              <a:lnSpc>
                <a:spcPct val="80000"/>
              </a:lnSpc>
              <a:buClr>
                <a:srgbClr val="FF0000"/>
              </a:buClr>
            </a:pPr>
            <a:r>
              <a:rPr lang="en-GB" sz="1600">
                <a:latin typeface="Calibri"/>
                <a:ea typeface="Calibri"/>
                <a:cs typeface="Calibri"/>
              </a:rPr>
              <a:t>Industry recognition across both licensed and own-brand products, including awards from Right Start, Outdoor Toy Awards and Made For Mums.</a:t>
            </a:r>
            <a:endParaRPr lang="en-GB"/>
          </a:p>
          <a:p>
            <a:pPr marL="393065" indent="-285750">
              <a:buClr>
                <a:srgbClr val="FF0000"/>
              </a:buClr>
            </a:pPr>
            <a:endParaRPr lang="en-GB" sz="1600">
              <a:latin typeface="Calibri"/>
              <a:ea typeface="Calibri"/>
              <a:cs typeface="Calibri"/>
            </a:endParaRPr>
          </a:p>
          <a:p>
            <a:pPr marL="393065" indent="-285750">
              <a:buClr>
                <a:srgbClr val="FF0000"/>
              </a:buClr>
            </a:pPr>
            <a:endParaRPr lang="en-GB" sz="1600">
              <a:latin typeface="Calibri"/>
              <a:ea typeface="Calibri"/>
              <a:cs typeface="Calibri"/>
            </a:endParaRPr>
          </a:p>
          <a:p>
            <a:pPr marL="0" indent="0">
              <a:buNone/>
            </a:pPr>
            <a:endParaRPr lang="en-GB"/>
          </a:p>
        </p:txBody>
      </p:sp>
      <p:sp>
        <p:nvSpPr>
          <p:cNvPr id="4" name="Content Placeholder 3">
            <a:extLst>
              <a:ext uri="{FF2B5EF4-FFF2-40B4-BE49-F238E27FC236}">
                <a16:creationId xmlns:a16="http://schemas.microsoft.com/office/drawing/2014/main" id="{A6559F09-6077-AB7F-3185-73004EDBE5CA}"/>
              </a:ext>
            </a:extLst>
          </p:cNvPr>
          <p:cNvSpPr>
            <a:spLocks noGrp="1"/>
          </p:cNvSpPr>
          <p:nvPr>
            <p:ph sz="half" idx="13"/>
          </p:nvPr>
        </p:nvSpPr>
        <p:spPr>
          <a:solidFill>
            <a:schemeClr val="bg1">
              <a:lumMod val="85000"/>
            </a:schemeClr>
          </a:solidFill>
        </p:spPr>
        <p:txBody>
          <a:bodyPr vert="horz" lIns="91440" tIns="45720" rIns="91440" bIns="45720" rtlCol="0" anchor="t">
            <a:normAutofit/>
          </a:bodyPr>
          <a:lstStyle/>
          <a:p>
            <a:pPr marL="0" indent="0">
              <a:buNone/>
            </a:pPr>
            <a:r>
              <a:rPr lang="en-US" sz="1800">
                <a:solidFill>
                  <a:srgbClr val="FF0000"/>
                </a:solidFill>
              </a:rPr>
              <a:t>2026 Outlook </a:t>
            </a:r>
          </a:p>
          <a:p>
            <a:pPr>
              <a:lnSpc>
                <a:spcPct val="80000"/>
              </a:lnSpc>
              <a:buClr>
                <a:srgbClr val="FF0000"/>
              </a:buClr>
            </a:pPr>
            <a:r>
              <a:rPr lang="en-US" sz="1600">
                <a:latin typeface="Calibri"/>
                <a:ea typeface="Calibri"/>
                <a:cs typeface="Calibri"/>
              </a:rPr>
              <a:t>Exclusive UK &amp; Ireland partnership secured with Netflix for 2x Academy Award-winning K-Pop Demon Hunters - a unique, high-impact platform for future growth in licensed wheeled products.</a:t>
            </a:r>
            <a:endParaRPr lang="en-US">
              <a:latin typeface="Aptos"/>
              <a:ea typeface="Calibri"/>
              <a:cs typeface="Calibri"/>
            </a:endParaRPr>
          </a:p>
          <a:p>
            <a:pPr>
              <a:lnSpc>
                <a:spcPct val="80000"/>
              </a:lnSpc>
              <a:buClr>
                <a:srgbClr val="FF0000"/>
              </a:buClr>
            </a:pPr>
            <a:r>
              <a:rPr lang="en-US" sz="1600">
                <a:latin typeface="Calibri"/>
                <a:ea typeface="Calibri"/>
                <a:cs typeface="Calibri"/>
              </a:rPr>
              <a:t>Strategic expansion into car accessories, a high-margin, non-seasonal category, leveraging existing retailer relationships, expanding shelf space, and driving repeat purchase revenue beyond core wheeled products.</a:t>
            </a:r>
            <a:endParaRPr lang="en-US"/>
          </a:p>
          <a:p>
            <a:pPr>
              <a:lnSpc>
                <a:spcPct val="80000"/>
              </a:lnSpc>
              <a:buClr>
                <a:srgbClr val="FF0000"/>
              </a:buClr>
            </a:pPr>
            <a:r>
              <a:rPr lang="en-US" sz="1600">
                <a:latin typeface="Calibri"/>
                <a:ea typeface="Calibri"/>
                <a:cs typeface="Calibri"/>
              </a:rPr>
              <a:t>Strong start to FY26, trading in line with, and building momentum ahead of, Board expectations.</a:t>
            </a:r>
            <a:endParaRPr lang="en-US"/>
          </a:p>
          <a:p>
            <a:pPr>
              <a:lnSpc>
                <a:spcPct val="80000"/>
              </a:lnSpc>
              <a:buClr>
                <a:srgbClr val="FF0000"/>
              </a:buClr>
            </a:pPr>
            <a:r>
              <a:rPr lang="en-US" sz="1600">
                <a:latin typeface="Calibri"/>
                <a:ea typeface="Calibri"/>
                <a:cs typeface="Calibri"/>
              </a:rPr>
              <a:t>Early acceleration across FOB and European sales, both outperforming prior year.</a:t>
            </a:r>
            <a:endParaRPr lang="en-US"/>
          </a:p>
          <a:p>
            <a:pPr>
              <a:lnSpc>
                <a:spcPct val="80000"/>
              </a:lnSpc>
              <a:buClr>
                <a:srgbClr val="FF0000"/>
              </a:buClr>
            </a:pPr>
            <a:r>
              <a:rPr lang="en-US" sz="1600">
                <a:latin typeface="Calibri"/>
                <a:ea typeface="Calibri"/>
                <a:cs typeface="Calibri"/>
              </a:rPr>
              <a:t>Premium licensed portfolio expanding, with global power brands including Toy Story, Dora and Marvel Avengers.</a:t>
            </a:r>
            <a:endParaRPr lang="en-US"/>
          </a:p>
          <a:p>
            <a:pPr>
              <a:lnSpc>
                <a:spcPct val="80000"/>
              </a:lnSpc>
              <a:buClr>
                <a:srgbClr val="FF0000"/>
              </a:buClr>
            </a:pPr>
            <a:r>
              <a:rPr lang="en-US" sz="1600">
                <a:latin typeface="Calibri"/>
                <a:ea typeface="Calibri"/>
                <a:cs typeface="Calibri"/>
              </a:rPr>
              <a:t>Core licenses delivering consistently, with Stitch, Bluey and Hot Wheels driving sustained, high-quality growth.</a:t>
            </a:r>
            <a:endParaRPr lang="en-US"/>
          </a:p>
          <a:p>
            <a:pPr>
              <a:lnSpc>
                <a:spcPct val="80000"/>
              </a:lnSpc>
              <a:buClr>
                <a:srgbClr val="FF0000"/>
              </a:buClr>
            </a:pPr>
            <a:endParaRPr lang="en-US" sz="1600">
              <a:latin typeface="Calibri"/>
              <a:ea typeface="Calibri"/>
              <a:cs typeface="Calibri"/>
            </a:endParaRPr>
          </a:p>
          <a:p>
            <a:pPr>
              <a:lnSpc>
                <a:spcPct val="80000"/>
              </a:lnSpc>
              <a:buClr>
                <a:srgbClr val="FF0000"/>
              </a:buClr>
            </a:pPr>
            <a:endParaRPr lang="en-US" sz="1600">
              <a:latin typeface="Calibri"/>
              <a:ea typeface="Calibri"/>
              <a:cs typeface="Calibri"/>
            </a:endParaRPr>
          </a:p>
          <a:p>
            <a:pPr>
              <a:lnSpc>
                <a:spcPct val="80000"/>
              </a:lnSpc>
              <a:buClr>
                <a:srgbClr val="FF0000"/>
              </a:buClr>
            </a:pPr>
            <a:endParaRPr lang="en-US" sz="1600">
              <a:latin typeface="Calibri"/>
              <a:ea typeface="Calibri"/>
              <a:cs typeface="Calibri"/>
            </a:endParaRPr>
          </a:p>
          <a:p>
            <a:pPr>
              <a:lnSpc>
                <a:spcPct val="80000"/>
              </a:lnSpc>
              <a:buClr>
                <a:srgbClr val="FF0000"/>
              </a:buClr>
            </a:pPr>
            <a:endParaRPr lang="en-US" sz="1600">
              <a:latin typeface="Calibri"/>
              <a:ea typeface="Calibri"/>
              <a:cs typeface="Calibri"/>
            </a:endParaRPr>
          </a:p>
          <a:p>
            <a:pPr>
              <a:buClr>
                <a:srgbClr val="FF0000"/>
              </a:buClr>
            </a:pPr>
            <a:endParaRPr lang="en-US" sz="1600">
              <a:latin typeface="Calibri"/>
              <a:ea typeface="Calibri"/>
              <a:cs typeface="Calibri"/>
            </a:endParaRPr>
          </a:p>
          <a:p>
            <a:pPr marL="0" indent="0">
              <a:buNone/>
            </a:pPr>
            <a:endParaRPr lang="en-US"/>
          </a:p>
        </p:txBody>
      </p:sp>
      <p:pic>
        <p:nvPicPr>
          <p:cNvPr id="6" name="Picture 5" descr="A child kicking a football ball&#10;&#10;AI-generated content may be incorrect.">
            <a:extLst>
              <a:ext uri="{FF2B5EF4-FFF2-40B4-BE49-F238E27FC236}">
                <a16:creationId xmlns:a16="http://schemas.microsoft.com/office/drawing/2014/main" id="{951773F9-655E-A46E-51F8-B5F0F7D146BD}"/>
              </a:ext>
            </a:extLst>
          </p:cNvPr>
          <p:cNvPicPr>
            <a:picLocks noChangeAspect="1"/>
          </p:cNvPicPr>
          <p:nvPr/>
        </p:nvPicPr>
        <p:blipFill>
          <a:blip r:embed="rId2"/>
          <a:stretch>
            <a:fillRect/>
          </a:stretch>
        </p:blipFill>
        <p:spPr>
          <a:xfrm>
            <a:off x="7126268" y="705636"/>
            <a:ext cx="2352240" cy="1546412"/>
          </a:xfrm>
          <a:prstGeom prst="rect">
            <a:avLst/>
          </a:prstGeom>
        </p:spPr>
      </p:pic>
      <p:pic>
        <p:nvPicPr>
          <p:cNvPr id="10" name="Picture 9" descr="A child riding a bike&#10;&#10;AI-generated content may be incorrect.">
            <a:extLst>
              <a:ext uri="{FF2B5EF4-FFF2-40B4-BE49-F238E27FC236}">
                <a16:creationId xmlns:a16="http://schemas.microsoft.com/office/drawing/2014/main" id="{A888119D-AA2B-0398-5F09-053CCE30297A}"/>
              </a:ext>
            </a:extLst>
          </p:cNvPr>
          <p:cNvPicPr>
            <a:picLocks noChangeAspect="1"/>
          </p:cNvPicPr>
          <p:nvPr/>
        </p:nvPicPr>
        <p:blipFill>
          <a:blip r:embed="rId3"/>
          <a:stretch>
            <a:fillRect/>
          </a:stretch>
        </p:blipFill>
        <p:spPr>
          <a:xfrm>
            <a:off x="174919" y="694764"/>
            <a:ext cx="2317164" cy="1580031"/>
          </a:xfrm>
          <a:prstGeom prst="rect">
            <a:avLst/>
          </a:prstGeom>
        </p:spPr>
      </p:pic>
      <p:pic>
        <p:nvPicPr>
          <p:cNvPr id="15" name="Picture 14" descr="A child playing in a toy tent&#10;&#10;AI-generated content may be incorrect.">
            <a:extLst>
              <a:ext uri="{FF2B5EF4-FFF2-40B4-BE49-F238E27FC236}">
                <a16:creationId xmlns:a16="http://schemas.microsoft.com/office/drawing/2014/main" id="{1FDE2391-71A2-4A88-A663-98078980AF3F}"/>
              </a:ext>
            </a:extLst>
          </p:cNvPr>
          <p:cNvPicPr>
            <a:picLocks noChangeAspect="1"/>
          </p:cNvPicPr>
          <p:nvPr/>
        </p:nvPicPr>
        <p:blipFill>
          <a:blip r:embed="rId4"/>
          <a:srcRect r="404" b="13072"/>
          <a:stretch>
            <a:fillRect/>
          </a:stretch>
        </p:blipFill>
        <p:spPr>
          <a:xfrm>
            <a:off x="5458240" y="673189"/>
            <a:ext cx="1435710" cy="1577362"/>
          </a:xfrm>
          <a:prstGeom prst="rect">
            <a:avLst/>
          </a:prstGeom>
        </p:spPr>
      </p:pic>
      <p:pic>
        <p:nvPicPr>
          <p:cNvPr id="7" name="Picture 6" descr="A child in a toy car&#10;&#10;AI-generated content may be incorrect.">
            <a:extLst>
              <a:ext uri="{FF2B5EF4-FFF2-40B4-BE49-F238E27FC236}">
                <a16:creationId xmlns:a16="http://schemas.microsoft.com/office/drawing/2014/main" id="{AA561B93-ADCE-EDC6-8770-37A8B516CD1E}"/>
              </a:ext>
            </a:extLst>
          </p:cNvPr>
          <p:cNvPicPr>
            <a:picLocks noChangeAspect="1"/>
          </p:cNvPicPr>
          <p:nvPr/>
        </p:nvPicPr>
        <p:blipFill>
          <a:blip r:embed="rId5"/>
          <a:srcRect t="21130" r="606" b="9349"/>
          <a:stretch>
            <a:fillRect/>
          </a:stretch>
        </p:blipFill>
        <p:spPr>
          <a:xfrm>
            <a:off x="9826387" y="693534"/>
            <a:ext cx="1580937" cy="1569728"/>
          </a:xfrm>
          <a:prstGeom prst="rect">
            <a:avLst/>
          </a:prstGeom>
        </p:spPr>
      </p:pic>
      <p:pic>
        <p:nvPicPr>
          <p:cNvPr id="8" name="Picture 7" descr="A child riding a scooter&#10;&#10;AI-generated content may be incorrect.">
            <a:extLst>
              <a:ext uri="{FF2B5EF4-FFF2-40B4-BE49-F238E27FC236}">
                <a16:creationId xmlns:a16="http://schemas.microsoft.com/office/drawing/2014/main" id="{F0B11974-E000-5968-2BE0-266C0B2EACD5}"/>
              </a:ext>
            </a:extLst>
          </p:cNvPr>
          <p:cNvPicPr>
            <a:picLocks noChangeAspect="1"/>
          </p:cNvPicPr>
          <p:nvPr/>
        </p:nvPicPr>
        <p:blipFill>
          <a:blip r:embed="rId6"/>
          <a:stretch>
            <a:fillRect/>
          </a:stretch>
        </p:blipFill>
        <p:spPr>
          <a:xfrm>
            <a:off x="2794948" y="693760"/>
            <a:ext cx="2371300" cy="1580867"/>
          </a:xfrm>
          <a:prstGeom prst="rect">
            <a:avLst/>
          </a:prstGeom>
        </p:spPr>
      </p:pic>
    </p:spTree>
    <p:extLst>
      <p:ext uri="{BB962C8B-B14F-4D97-AF65-F5344CB8AC3E}">
        <p14:creationId xmlns:p14="http://schemas.microsoft.com/office/powerpoint/2010/main" val="7579723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4F1EF4-EBE9-11ED-344A-70E34A3D82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38196D2-228A-C205-6DED-33F7FC07D9EA}"/>
              </a:ext>
            </a:extLst>
          </p:cNvPr>
          <p:cNvSpPr>
            <a:spLocks noGrp="1"/>
          </p:cNvSpPr>
          <p:nvPr>
            <p:ph type="title"/>
          </p:nvPr>
        </p:nvSpPr>
        <p:spPr/>
        <p:txBody>
          <a:bodyPr/>
          <a:lstStyle/>
          <a:p>
            <a:r>
              <a:rPr lang="en-US" sz="3200"/>
              <a:t>Toys, Sports &amp; Leisure Retail Distribution </a:t>
            </a:r>
            <a:endParaRPr lang="en-GB" sz="3200"/>
          </a:p>
        </p:txBody>
      </p:sp>
      <p:pic>
        <p:nvPicPr>
          <p:cNvPr id="33" name="Picture 32" descr="A group of logos on a black background&#10;&#10;AI-generated content may be incorrect.">
            <a:extLst>
              <a:ext uri="{FF2B5EF4-FFF2-40B4-BE49-F238E27FC236}">
                <a16:creationId xmlns:a16="http://schemas.microsoft.com/office/drawing/2014/main" id="{E00BC340-AF72-9880-0C15-DD5EF97D6A28}"/>
              </a:ext>
            </a:extLst>
          </p:cNvPr>
          <p:cNvPicPr>
            <a:picLocks noChangeAspect="1"/>
          </p:cNvPicPr>
          <p:nvPr/>
        </p:nvPicPr>
        <p:blipFill>
          <a:blip r:embed="rId2"/>
          <a:stretch>
            <a:fillRect/>
          </a:stretch>
        </p:blipFill>
        <p:spPr>
          <a:xfrm>
            <a:off x="324970" y="1199219"/>
            <a:ext cx="11553265" cy="4907796"/>
          </a:xfrm>
          <a:prstGeom prst="rect">
            <a:avLst/>
          </a:prstGeom>
        </p:spPr>
      </p:pic>
    </p:spTree>
    <p:extLst>
      <p:ext uri="{BB962C8B-B14F-4D97-AF65-F5344CB8AC3E}">
        <p14:creationId xmlns:p14="http://schemas.microsoft.com/office/powerpoint/2010/main" val="29759110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61020A-8D8A-DC58-5A1D-693F4F728C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D3EF04-8AA9-9F19-F2BB-BF21C22E99CA}"/>
              </a:ext>
            </a:extLst>
          </p:cNvPr>
          <p:cNvSpPr>
            <a:spLocks noGrp="1"/>
          </p:cNvSpPr>
          <p:nvPr>
            <p:ph type="title"/>
          </p:nvPr>
        </p:nvSpPr>
        <p:spPr/>
        <p:txBody>
          <a:bodyPr/>
          <a:lstStyle/>
          <a:p>
            <a:r>
              <a:rPr lang="en-US" sz="3200"/>
              <a:t>Toys, Sports &amp; Leisure Licensed Brands </a:t>
            </a:r>
            <a:endParaRPr lang="en-GB" sz="3200"/>
          </a:p>
        </p:txBody>
      </p:sp>
      <p:pic>
        <p:nvPicPr>
          <p:cNvPr id="8" name="Picture 7" descr="A group of logos on a black background&#10;&#10;AI-generated content may be incorrect.">
            <a:extLst>
              <a:ext uri="{FF2B5EF4-FFF2-40B4-BE49-F238E27FC236}">
                <a16:creationId xmlns:a16="http://schemas.microsoft.com/office/drawing/2014/main" id="{8B9DFCD2-AF03-9567-4883-47167036E643}"/>
              </a:ext>
            </a:extLst>
          </p:cNvPr>
          <p:cNvPicPr>
            <a:picLocks noChangeAspect="1"/>
          </p:cNvPicPr>
          <p:nvPr/>
        </p:nvPicPr>
        <p:blipFill>
          <a:blip r:embed="rId2"/>
          <a:stretch>
            <a:fillRect/>
          </a:stretch>
        </p:blipFill>
        <p:spPr>
          <a:xfrm>
            <a:off x="593912" y="884981"/>
            <a:ext cx="11004177" cy="5659538"/>
          </a:xfrm>
          <a:prstGeom prst="rect">
            <a:avLst/>
          </a:prstGeom>
        </p:spPr>
      </p:pic>
      <p:sp>
        <p:nvSpPr>
          <p:cNvPr id="5" name="TextBox 4">
            <a:extLst>
              <a:ext uri="{FF2B5EF4-FFF2-40B4-BE49-F238E27FC236}">
                <a16:creationId xmlns:a16="http://schemas.microsoft.com/office/drawing/2014/main" id="{4C6CBD28-4739-DB9C-D936-4A513489D401}"/>
              </a:ext>
            </a:extLst>
          </p:cNvPr>
          <p:cNvSpPr txBox="1"/>
          <p:nvPr/>
        </p:nvSpPr>
        <p:spPr>
          <a:xfrm>
            <a:off x="9557775" y="1051543"/>
            <a:ext cx="2403527" cy="600881"/>
          </a:xfrm>
          <a:prstGeom prst="rect">
            <a:avLst/>
          </a:prstGeom>
          <a:noFill/>
          <a:effectLst>
            <a:reflection stA="40000" endPos="54000" dist="50800" dir="5400000" sy="-100000" algn="bl" rotWithShape="0"/>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
        <p:nvSpPr>
          <p:cNvPr id="3" name="TextBox 2">
            <a:extLst>
              <a:ext uri="{FF2B5EF4-FFF2-40B4-BE49-F238E27FC236}">
                <a16:creationId xmlns:a16="http://schemas.microsoft.com/office/drawing/2014/main" id="{5808F631-7F9D-51F9-C3E2-93E59B14F825}"/>
              </a:ext>
            </a:extLst>
          </p:cNvPr>
          <p:cNvSpPr txBox="1"/>
          <p:nvPr/>
        </p:nvSpPr>
        <p:spPr>
          <a:xfrm>
            <a:off x="9257335" y="901322"/>
            <a:ext cx="2628857" cy="826212"/>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Tree>
    <p:extLst>
      <p:ext uri="{BB962C8B-B14F-4D97-AF65-F5344CB8AC3E}">
        <p14:creationId xmlns:p14="http://schemas.microsoft.com/office/powerpoint/2010/main" val="36119305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198333-5DD6-93B7-4DB0-ADB23837E2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667892-8ADA-733C-0187-2470B73284ED}"/>
              </a:ext>
            </a:extLst>
          </p:cNvPr>
          <p:cNvSpPr>
            <a:spLocks noGrp="1"/>
          </p:cNvSpPr>
          <p:nvPr>
            <p:ph type="title"/>
          </p:nvPr>
        </p:nvSpPr>
        <p:spPr/>
        <p:txBody>
          <a:bodyPr>
            <a:noAutofit/>
          </a:bodyPr>
          <a:lstStyle/>
          <a:p>
            <a:r>
              <a:rPr lang="en-US" sz="3200"/>
              <a:t>Bikes</a:t>
            </a:r>
            <a:endParaRPr lang="en-GB" sz="3200"/>
          </a:p>
        </p:txBody>
      </p:sp>
      <p:sp>
        <p:nvSpPr>
          <p:cNvPr id="3" name="Content Placeholder 2">
            <a:extLst>
              <a:ext uri="{FF2B5EF4-FFF2-40B4-BE49-F238E27FC236}">
                <a16:creationId xmlns:a16="http://schemas.microsoft.com/office/drawing/2014/main" id="{F6224916-E853-3E2C-298E-583816A610B0}"/>
              </a:ext>
            </a:extLst>
          </p:cNvPr>
          <p:cNvSpPr>
            <a:spLocks noGrp="1"/>
          </p:cNvSpPr>
          <p:nvPr>
            <p:ph sz="half" idx="1"/>
          </p:nvPr>
        </p:nvSpPr>
        <p:spPr>
          <a:solidFill>
            <a:schemeClr val="bg1">
              <a:lumMod val="85000"/>
            </a:schemeClr>
          </a:solidFill>
          <a:ln>
            <a:solidFill>
              <a:schemeClr val="bg1"/>
            </a:solidFill>
          </a:ln>
        </p:spPr>
        <p:txBody>
          <a:bodyPr vert="horz" lIns="91440" tIns="45720" rIns="91440" bIns="45720" rtlCol="0" anchor="t">
            <a:noAutofit/>
          </a:bodyPr>
          <a:lstStyle/>
          <a:p>
            <a:pPr marL="0" indent="0">
              <a:buNone/>
            </a:pPr>
            <a:r>
              <a:rPr lang="en-US" sz="1800" dirty="0">
                <a:solidFill>
                  <a:srgbClr val="FF0000"/>
                </a:solidFill>
              </a:rPr>
              <a:t>2025 Performance</a:t>
            </a:r>
          </a:p>
          <a:p>
            <a:pPr marL="393065" indent="-285750">
              <a:buClr>
                <a:srgbClr val="FF0000"/>
              </a:buClr>
            </a:pPr>
            <a:r>
              <a:rPr lang="en-GB" sz="1600" dirty="0">
                <a:latin typeface="Calibri"/>
                <a:ea typeface="Calibri"/>
                <a:cs typeface="Calibri"/>
              </a:rPr>
              <a:t>Sales grew +38% vs last year</a:t>
            </a:r>
          </a:p>
          <a:p>
            <a:pPr marL="393065" indent="-285750">
              <a:buClr>
                <a:srgbClr val="FF0000"/>
              </a:buClr>
            </a:pPr>
            <a:r>
              <a:rPr lang="en-GB" sz="1600" dirty="0">
                <a:latin typeface="Calibri"/>
                <a:ea typeface="Calibri"/>
                <a:cs typeface="Calibri"/>
              </a:rPr>
              <a:t>A challenging market across all channels</a:t>
            </a:r>
          </a:p>
          <a:p>
            <a:pPr marL="393065" indent="-285750">
              <a:buClr>
                <a:srgbClr val="FF0000"/>
              </a:buClr>
            </a:pPr>
            <a:r>
              <a:rPr lang="en-GB" sz="1600" dirty="0">
                <a:latin typeface="Calibri"/>
                <a:ea typeface="Calibri"/>
                <a:cs typeface="Calibri"/>
              </a:rPr>
              <a:t>Own-brand electric bike sales grew +70% and now account for over 65% of the category</a:t>
            </a:r>
          </a:p>
          <a:p>
            <a:pPr marL="393065" indent="-285750">
              <a:buClr>
                <a:srgbClr val="FF0000"/>
              </a:buClr>
            </a:pPr>
            <a:r>
              <a:rPr lang="en-GB" sz="1600" dirty="0">
                <a:latin typeface="Calibri"/>
                <a:ea typeface="Calibri"/>
                <a:cs typeface="Calibri"/>
              </a:rPr>
              <a:t>Significant +47.6% uplift in mechanical bike sales and +10.7% in children’s bikes sales</a:t>
            </a:r>
          </a:p>
          <a:p>
            <a:pPr marL="393065" indent="-285750">
              <a:buClr>
                <a:srgbClr val="FF0000"/>
              </a:buClr>
            </a:pPr>
            <a:r>
              <a:rPr lang="en-GB" sz="1600" dirty="0">
                <a:latin typeface="Calibri"/>
                <a:ea typeface="Calibri"/>
                <a:cs typeface="Calibri"/>
              </a:rPr>
              <a:t>Launched an exclusive range of premium lightweight kids bikes in partnership with Sir Chris Hoy</a:t>
            </a:r>
          </a:p>
          <a:p>
            <a:pPr marL="393065" indent="-285750">
              <a:buClr>
                <a:srgbClr val="FF0000"/>
              </a:buClr>
            </a:pPr>
            <a:r>
              <a:rPr lang="en-GB" sz="1600" dirty="0">
                <a:latin typeface="Calibri"/>
                <a:ea typeface="Calibri"/>
                <a:cs typeface="Calibri"/>
              </a:rPr>
              <a:t>Established a UK-wide retail and servicing network for </a:t>
            </a:r>
            <a:r>
              <a:rPr lang="en-GB" sz="1600" dirty="0" err="1">
                <a:latin typeface="Calibri"/>
                <a:ea typeface="Calibri"/>
                <a:cs typeface="Calibri"/>
              </a:rPr>
              <a:t>VanMoof</a:t>
            </a:r>
            <a:r>
              <a:rPr lang="en-GB" sz="1600" dirty="0">
                <a:latin typeface="Calibri"/>
                <a:ea typeface="Calibri"/>
                <a:cs typeface="Calibri"/>
              </a:rPr>
              <a:t>, the leading smart </a:t>
            </a:r>
            <a:r>
              <a:rPr lang="en-GB" sz="1600" dirty="0" err="1">
                <a:latin typeface="Calibri"/>
                <a:ea typeface="Calibri"/>
                <a:cs typeface="Calibri"/>
              </a:rPr>
              <a:t>eBike</a:t>
            </a:r>
            <a:r>
              <a:rPr lang="en-GB" sz="1600" dirty="0">
                <a:latin typeface="Calibri"/>
                <a:ea typeface="Calibri"/>
                <a:cs typeface="Calibri"/>
              </a:rPr>
              <a:t> brand</a:t>
            </a:r>
            <a:endParaRPr lang="en-GB" sz="1600" dirty="0">
              <a:latin typeface="Aptos" panose="02110004020202020204"/>
              <a:ea typeface="Calibri"/>
              <a:cs typeface="Calibri"/>
            </a:endParaRPr>
          </a:p>
          <a:p>
            <a:pPr marL="393065" indent="-285750">
              <a:buClr>
                <a:srgbClr val="FF0000"/>
              </a:buClr>
            </a:pPr>
            <a:r>
              <a:rPr lang="en-GB" sz="1600" dirty="0">
                <a:latin typeface="Calibri"/>
                <a:ea typeface="Calibri"/>
                <a:cs typeface="Calibri"/>
              </a:rPr>
              <a:t>Added the leading global bike brands, Trek, </a:t>
            </a:r>
            <a:r>
              <a:rPr lang="en-GB" sz="1600" dirty="0" err="1">
                <a:latin typeface="Calibri"/>
                <a:ea typeface="Calibri"/>
                <a:cs typeface="Calibri"/>
              </a:rPr>
              <a:t>Amflow</a:t>
            </a:r>
            <a:r>
              <a:rPr lang="en-GB" sz="1600" dirty="0">
                <a:latin typeface="Calibri"/>
                <a:ea typeface="Calibri"/>
                <a:cs typeface="Calibri"/>
              </a:rPr>
              <a:t> and Brompton, to our Electric Life retail proposition</a:t>
            </a:r>
          </a:p>
          <a:p>
            <a:pPr marL="393065" indent="-285750">
              <a:buFont typeface="Arial"/>
            </a:pPr>
            <a:endParaRPr lang="en-US" sz="1600" dirty="0">
              <a:latin typeface="Aptos"/>
              <a:ea typeface="Calibri Light"/>
              <a:cs typeface="Calibri Light"/>
            </a:endParaRPr>
          </a:p>
          <a:p>
            <a:pPr marL="0" indent="0">
              <a:buNone/>
            </a:pPr>
            <a:endParaRPr lang="en-GB" sz="1600" dirty="0"/>
          </a:p>
          <a:p>
            <a:pPr marL="0" indent="0">
              <a:buNone/>
            </a:pPr>
            <a:endParaRPr lang="en-US" sz="1600" dirty="0">
              <a:solidFill>
                <a:srgbClr val="FF0000"/>
              </a:solidFill>
            </a:endParaRPr>
          </a:p>
        </p:txBody>
      </p:sp>
      <p:sp>
        <p:nvSpPr>
          <p:cNvPr id="4" name="Content Placeholder 3">
            <a:extLst>
              <a:ext uri="{FF2B5EF4-FFF2-40B4-BE49-F238E27FC236}">
                <a16:creationId xmlns:a16="http://schemas.microsoft.com/office/drawing/2014/main" id="{9A34E9FB-A355-C8DB-93DA-338531965A90}"/>
              </a:ext>
            </a:extLst>
          </p:cNvPr>
          <p:cNvSpPr>
            <a:spLocks noGrp="1"/>
          </p:cNvSpPr>
          <p:nvPr>
            <p:ph sz="half" idx="13"/>
          </p:nvPr>
        </p:nvSpPr>
        <p:spPr>
          <a:solidFill>
            <a:schemeClr val="bg2">
              <a:lumMod val="90000"/>
            </a:schemeClr>
          </a:solidFill>
        </p:spPr>
        <p:txBody>
          <a:bodyPr vert="horz" lIns="91440" tIns="45720" rIns="91440" bIns="45720" rtlCol="0" anchor="t">
            <a:noAutofit/>
          </a:bodyPr>
          <a:lstStyle/>
          <a:p>
            <a:pPr marL="0" indent="0">
              <a:buNone/>
            </a:pPr>
            <a:r>
              <a:rPr lang="en-US" sz="1800" dirty="0">
                <a:solidFill>
                  <a:srgbClr val="FF0000"/>
                </a:solidFill>
              </a:rPr>
              <a:t>2026 Outlook </a:t>
            </a:r>
            <a:endParaRPr lang="en-US" sz="1800" dirty="0">
              <a:solidFill>
                <a:srgbClr val="000000"/>
              </a:solidFill>
            </a:endParaRPr>
          </a:p>
          <a:p>
            <a:pPr>
              <a:buClr>
                <a:srgbClr val="FF0000"/>
              </a:buClr>
              <a:buFont typeface="Arial"/>
            </a:pPr>
            <a:r>
              <a:rPr lang="en-GB" sz="1600" dirty="0">
                <a:latin typeface="Calibri"/>
                <a:ea typeface="Calibri"/>
                <a:cs typeface="Calibri"/>
              </a:rPr>
              <a:t>The leading distributor in affordable </a:t>
            </a:r>
            <a:r>
              <a:rPr lang="en-GB" sz="1600" dirty="0" err="1">
                <a:latin typeface="Calibri"/>
                <a:ea typeface="Calibri"/>
                <a:cs typeface="Calibri"/>
              </a:rPr>
              <a:t>eBikes</a:t>
            </a:r>
            <a:r>
              <a:rPr lang="en-GB" sz="1600" dirty="0">
                <a:latin typeface="Calibri"/>
                <a:ea typeface="Calibri"/>
                <a:cs typeface="Calibri"/>
              </a:rPr>
              <a:t> and mechanical bikes to national retailers and independent bike dealers</a:t>
            </a:r>
          </a:p>
          <a:p>
            <a:pPr>
              <a:buClr>
                <a:srgbClr val="FF0000"/>
              </a:buClr>
              <a:buFont typeface="Arial"/>
            </a:pPr>
            <a:r>
              <a:rPr lang="en-GB" sz="1600" dirty="0">
                <a:latin typeface="Calibri"/>
                <a:ea typeface="Calibri"/>
                <a:cs typeface="Calibri"/>
              </a:rPr>
              <a:t>A comprehensive range of </a:t>
            </a:r>
            <a:r>
              <a:rPr lang="en-GB" sz="1600" dirty="0" err="1">
                <a:latin typeface="Calibri"/>
                <a:ea typeface="Calibri"/>
                <a:cs typeface="Calibri"/>
              </a:rPr>
              <a:t>eBikes</a:t>
            </a:r>
            <a:r>
              <a:rPr lang="en-GB" sz="1600" dirty="0">
                <a:latin typeface="Calibri"/>
                <a:ea typeface="Calibri"/>
                <a:cs typeface="Calibri"/>
              </a:rPr>
              <a:t> covering all styles/disciplines from £999.99</a:t>
            </a:r>
          </a:p>
          <a:p>
            <a:pPr>
              <a:buClr>
                <a:srgbClr val="FF0000"/>
              </a:buClr>
              <a:buFont typeface="Arial"/>
            </a:pPr>
            <a:r>
              <a:rPr lang="en-GB" sz="1600" dirty="0">
                <a:ea typeface="+mn-lt"/>
                <a:cs typeface="+mn-lt"/>
              </a:rPr>
              <a:t>Maximise continual opportunities in the growing lightweight kids’ bikes segment with Squish and HOY bikes</a:t>
            </a:r>
          </a:p>
          <a:p>
            <a:pPr>
              <a:buClr>
                <a:srgbClr val="FF0000"/>
              </a:buClr>
              <a:buFont typeface="Arial"/>
            </a:pPr>
            <a:r>
              <a:rPr lang="en-GB" sz="1600" dirty="0">
                <a:latin typeface="Calibri"/>
                <a:ea typeface="Calibri"/>
                <a:cs typeface="Calibri"/>
              </a:rPr>
              <a:t>Launch of 6 x new entry price electric bikes in the key sub-£1100 electric bike category</a:t>
            </a:r>
          </a:p>
          <a:p>
            <a:pPr>
              <a:buClr>
                <a:srgbClr val="FF0000"/>
              </a:buClr>
              <a:buFont typeface="Arial"/>
            </a:pPr>
            <a:r>
              <a:rPr lang="en-GB" sz="1600" dirty="0">
                <a:latin typeface="Calibri"/>
                <a:ea typeface="Calibri"/>
                <a:cs typeface="Calibri"/>
              </a:rPr>
              <a:t>Launch a new range  entry price point adult/junior mechanical bikes and a refreshed range of BMX bikes</a:t>
            </a:r>
          </a:p>
          <a:p>
            <a:pPr>
              <a:buClr>
                <a:srgbClr val="FF0000"/>
              </a:buClr>
              <a:buFont typeface="Arial"/>
            </a:pPr>
            <a:r>
              <a:rPr lang="en-US" sz="1600" dirty="0">
                <a:latin typeface="Calibri"/>
                <a:ea typeface="Calibri"/>
                <a:cs typeface="Calibri"/>
              </a:rPr>
              <a:t>Introduce our bike </a:t>
            </a:r>
            <a:r>
              <a:rPr lang="en-US" sz="1600" dirty="0" err="1">
                <a:latin typeface="Calibri"/>
                <a:ea typeface="Calibri"/>
                <a:cs typeface="Calibri"/>
              </a:rPr>
              <a:t>portoflio</a:t>
            </a:r>
            <a:r>
              <a:rPr lang="en-US" sz="1600" dirty="0">
                <a:latin typeface="Calibri"/>
                <a:ea typeface="Calibri"/>
                <a:cs typeface="Calibri"/>
              </a:rPr>
              <a:t> internationally via different distribution channels across Europe</a:t>
            </a:r>
            <a:endParaRPr lang="en-US" dirty="0"/>
          </a:p>
          <a:p>
            <a:pPr>
              <a:buClr>
                <a:srgbClr val="FF0000"/>
              </a:buClr>
              <a:buFont typeface="Arial"/>
            </a:pPr>
            <a:endParaRPr lang="en-GB" sz="1600" dirty="0">
              <a:solidFill>
                <a:srgbClr val="FF0000"/>
              </a:solidFill>
              <a:latin typeface="Calibri"/>
              <a:ea typeface="Calibri"/>
              <a:cs typeface="Calibri"/>
            </a:endParaRPr>
          </a:p>
          <a:p>
            <a:pPr>
              <a:lnSpc>
                <a:spcPct val="70000"/>
              </a:lnSpc>
              <a:buFont typeface="Arial"/>
              <a:buChar char="•"/>
            </a:pPr>
            <a:endParaRPr lang="en-US" sz="1600" dirty="0"/>
          </a:p>
          <a:p>
            <a:pPr>
              <a:buFont typeface="Arial"/>
            </a:pPr>
            <a:endParaRPr lang="en-US" sz="1600" dirty="0"/>
          </a:p>
          <a:p>
            <a:pPr>
              <a:buFont typeface="Arial"/>
            </a:pPr>
            <a:endParaRPr lang="en-US" sz="1600" dirty="0"/>
          </a:p>
          <a:p>
            <a:pPr>
              <a:buFont typeface="Arial"/>
            </a:pPr>
            <a:endParaRPr lang="en-US" sz="1600" dirty="0"/>
          </a:p>
          <a:p>
            <a:pPr marL="0" indent="0">
              <a:buNone/>
            </a:pPr>
            <a:endParaRPr lang="en-US" sz="1600" dirty="0"/>
          </a:p>
          <a:p>
            <a:pPr marL="0" indent="0">
              <a:buNone/>
            </a:pPr>
            <a:endParaRPr lang="en-US" sz="1600" dirty="0">
              <a:solidFill>
                <a:srgbClr val="FF0000"/>
              </a:solidFill>
            </a:endParaRPr>
          </a:p>
        </p:txBody>
      </p:sp>
      <p:pic>
        <p:nvPicPr>
          <p:cNvPr id="9" name="Picture 8" descr="A red and blue balance bikes in the woods&#10;&#10;AI-generated content may be incorrect.">
            <a:extLst>
              <a:ext uri="{FF2B5EF4-FFF2-40B4-BE49-F238E27FC236}">
                <a16:creationId xmlns:a16="http://schemas.microsoft.com/office/drawing/2014/main" id="{BEC28993-D209-EB07-A8CB-9C73CB950F3E}"/>
              </a:ext>
            </a:extLst>
          </p:cNvPr>
          <p:cNvPicPr>
            <a:picLocks noChangeAspect="1"/>
          </p:cNvPicPr>
          <p:nvPr/>
        </p:nvPicPr>
        <p:blipFill>
          <a:blip r:embed="rId2"/>
          <a:stretch>
            <a:fillRect/>
          </a:stretch>
        </p:blipFill>
        <p:spPr>
          <a:xfrm>
            <a:off x="6527132" y="722922"/>
            <a:ext cx="2373924" cy="1582617"/>
          </a:xfrm>
          <a:prstGeom prst="rect">
            <a:avLst/>
          </a:prstGeom>
        </p:spPr>
      </p:pic>
      <p:pic>
        <p:nvPicPr>
          <p:cNvPr id="10" name="Picture 9" descr="A bicycle parked in front of a log&#10;&#10;AI-generated content may be incorrect.">
            <a:extLst>
              <a:ext uri="{FF2B5EF4-FFF2-40B4-BE49-F238E27FC236}">
                <a16:creationId xmlns:a16="http://schemas.microsoft.com/office/drawing/2014/main" id="{37AC9617-ED32-EF2D-F592-A969938F720E}"/>
              </a:ext>
            </a:extLst>
          </p:cNvPr>
          <p:cNvPicPr>
            <a:picLocks noChangeAspect="1"/>
          </p:cNvPicPr>
          <p:nvPr/>
        </p:nvPicPr>
        <p:blipFill>
          <a:blip r:embed="rId3"/>
          <a:stretch>
            <a:fillRect/>
          </a:stretch>
        </p:blipFill>
        <p:spPr>
          <a:xfrm>
            <a:off x="3468076" y="718039"/>
            <a:ext cx="2373924" cy="1582616"/>
          </a:xfrm>
          <a:prstGeom prst="rect">
            <a:avLst/>
          </a:prstGeom>
        </p:spPr>
      </p:pic>
      <p:pic>
        <p:nvPicPr>
          <p:cNvPr id="11" name="Picture 10" descr="A bicycle in the woods&#10;&#10;AI-generated content may be incorrect.">
            <a:extLst>
              <a:ext uri="{FF2B5EF4-FFF2-40B4-BE49-F238E27FC236}">
                <a16:creationId xmlns:a16="http://schemas.microsoft.com/office/drawing/2014/main" id="{688AB6B3-72CC-3C58-4A90-80A0A7F270AC}"/>
              </a:ext>
            </a:extLst>
          </p:cNvPr>
          <p:cNvPicPr>
            <a:picLocks noChangeAspect="1"/>
          </p:cNvPicPr>
          <p:nvPr/>
        </p:nvPicPr>
        <p:blipFill>
          <a:blip r:embed="rId4"/>
          <a:stretch>
            <a:fillRect/>
          </a:stretch>
        </p:blipFill>
        <p:spPr>
          <a:xfrm>
            <a:off x="565945" y="722922"/>
            <a:ext cx="2371151" cy="1582616"/>
          </a:xfrm>
          <a:prstGeom prst="rect">
            <a:avLst/>
          </a:prstGeom>
        </p:spPr>
      </p:pic>
      <p:pic>
        <p:nvPicPr>
          <p:cNvPr id="13" name="Picture 12" descr="A bicycle with a basket on the front&#10;&#10;AI-generated content may be incorrect.">
            <a:extLst>
              <a:ext uri="{FF2B5EF4-FFF2-40B4-BE49-F238E27FC236}">
                <a16:creationId xmlns:a16="http://schemas.microsoft.com/office/drawing/2014/main" id="{FCC80745-B951-A555-8CD0-EE2519723334}"/>
              </a:ext>
            </a:extLst>
          </p:cNvPr>
          <p:cNvPicPr>
            <a:picLocks noChangeAspect="1"/>
          </p:cNvPicPr>
          <p:nvPr/>
        </p:nvPicPr>
        <p:blipFill>
          <a:blip r:embed="rId5"/>
          <a:stretch>
            <a:fillRect/>
          </a:stretch>
        </p:blipFill>
        <p:spPr>
          <a:xfrm>
            <a:off x="9388451" y="722923"/>
            <a:ext cx="2370398" cy="1582617"/>
          </a:xfrm>
          <a:prstGeom prst="rect">
            <a:avLst/>
          </a:prstGeom>
        </p:spPr>
      </p:pic>
    </p:spTree>
    <p:extLst>
      <p:ext uri="{BB962C8B-B14F-4D97-AF65-F5344CB8AC3E}">
        <p14:creationId xmlns:p14="http://schemas.microsoft.com/office/powerpoint/2010/main" val="7376460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142CAE-F410-7B04-0038-E054378E8F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3F980AF-AE6F-74F9-AE4C-58683AB6BABE}"/>
              </a:ext>
            </a:extLst>
          </p:cNvPr>
          <p:cNvSpPr>
            <a:spLocks noGrp="1"/>
          </p:cNvSpPr>
          <p:nvPr>
            <p:ph type="title"/>
          </p:nvPr>
        </p:nvSpPr>
        <p:spPr/>
        <p:txBody>
          <a:bodyPr/>
          <a:lstStyle/>
          <a:p>
            <a:r>
              <a:rPr lang="en-US" sz="3200"/>
              <a:t>Bikes New Products</a:t>
            </a:r>
            <a:endParaRPr lang="en-GB" sz="3200"/>
          </a:p>
        </p:txBody>
      </p:sp>
      <p:sp>
        <p:nvSpPr>
          <p:cNvPr id="13" name="TextBox 12">
            <a:extLst>
              <a:ext uri="{FF2B5EF4-FFF2-40B4-BE49-F238E27FC236}">
                <a16:creationId xmlns:a16="http://schemas.microsoft.com/office/drawing/2014/main" id="{0965D53C-8D8A-FCA7-0052-36D7C2DF4764}"/>
              </a:ext>
            </a:extLst>
          </p:cNvPr>
          <p:cNvSpPr txBox="1"/>
          <p:nvPr/>
        </p:nvSpPr>
        <p:spPr>
          <a:xfrm>
            <a:off x="398850" y="3252515"/>
            <a:ext cx="3580153" cy="276999"/>
          </a:xfrm>
          <a:prstGeom prst="rect">
            <a:avLst/>
          </a:prstGeom>
          <a:noFill/>
        </p:spPr>
        <p:txBody>
          <a:bodyPr wrap="square" lIns="91440" tIns="45720" rIns="91440" bIns="45720" anchor="t">
            <a:spAutoFit/>
          </a:bodyPr>
          <a:lstStyle/>
          <a:p>
            <a:pPr algn="ctr">
              <a:defRPr/>
            </a:pPr>
            <a:r>
              <a:rPr lang="en-GB" sz="1200" b="1">
                <a:solidFill>
                  <a:srgbClr val="E7E6E6">
                    <a:lumMod val="25000"/>
                  </a:srgbClr>
                </a:solidFill>
                <a:latin typeface="Calibri" panose="020F0502020204030204"/>
              </a:rPr>
              <a:t>Falcon Liberty Low Step </a:t>
            </a:r>
            <a:r>
              <a:rPr lang="en-GB" sz="1200" b="1" err="1">
                <a:solidFill>
                  <a:srgbClr val="E7E6E6">
                    <a:lumMod val="25000"/>
                  </a:srgbClr>
                </a:solidFill>
                <a:latin typeface="Calibri" panose="020F0502020204030204"/>
              </a:rPr>
              <a:t>eBike</a:t>
            </a:r>
            <a:endParaRPr lang="en-US"/>
          </a:p>
        </p:txBody>
      </p:sp>
      <p:sp>
        <p:nvSpPr>
          <p:cNvPr id="15" name="TextBox 14">
            <a:extLst>
              <a:ext uri="{FF2B5EF4-FFF2-40B4-BE49-F238E27FC236}">
                <a16:creationId xmlns:a16="http://schemas.microsoft.com/office/drawing/2014/main" id="{25294F6E-55B8-7828-60AD-E23DDBF8F6FE}"/>
              </a:ext>
            </a:extLst>
          </p:cNvPr>
          <p:cNvSpPr txBox="1"/>
          <p:nvPr/>
        </p:nvSpPr>
        <p:spPr>
          <a:xfrm>
            <a:off x="4464533" y="3252515"/>
            <a:ext cx="3580153" cy="276999"/>
          </a:xfrm>
          <a:prstGeom prst="rect">
            <a:avLst/>
          </a:prstGeom>
          <a:noFill/>
        </p:spPr>
        <p:txBody>
          <a:bodyPr wrap="square" lIns="91440" tIns="45720" rIns="91440" bIns="45720" anchor="t">
            <a:spAutoFit/>
          </a:bodyPr>
          <a:lstStyle/>
          <a:p>
            <a:pPr algn="ctr">
              <a:defRPr/>
            </a:pPr>
            <a:r>
              <a:rPr lang="en-GB" sz="1200" b="1">
                <a:solidFill>
                  <a:srgbClr val="E7E6E6">
                    <a:lumMod val="25000"/>
                  </a:srgbClr>
                </a:solidFill>
                <a:latin typeface="Calibri" panose="020F0502020204030204"/>
              </a:rPr>
              <a:t>Falcon Liberty Crossbar </a:t>
            </a:r>
            <a:r>
              <a:rPr lang="en-GB" sz="1200" b="1" err="1">
                <a:solidFill>
                  <a:srgbClr val="E7E6E6">
                    <a:lumMod val="25000"/>
                  </a:srgbClr>
                </a:solidFill>
                <a:latin typeface="Calibri" panose="020F0502020204030204"/>
              </a:rPr>
              <a:t>eBike</a:t>
            </a:r>
            <a:endParaRPr lang="en-US" err="1">
              <a:ea typeface="+mn-ea"/>
              <a:cs typeface="+mn-cs"/>
            </a:endParaRPr>
          </a:p>
        </p:txBody>
      </p:sp>
      <p:sp>
        <p:nvSpPr>
          <p:cNvPr id="16" name="TextBox 15">
            <a:extLst>
              <a:ext uri="{FF2B5EF4-FFF2-40B4-BE49-F238E27FC236}">
                <a16:creationId xmlns:a16="http://schemas.microsoft.com/office/drawing/2014/main" id="{76BE7A46-F382-FCEE-9077-0C96B795FCF1}"/>
              </a:ext>
            </a:extLst>
          </p:cNvPr>
          <p:cNvSpPr txBox="1"/>
          <p:nvPr/>
        </p:nvSpPr>
        <p:spPr>
          <a:xfrm>
            <a:off x="8414236" y="3252515"/>
            <a:ext cx="3580153" cy="276999"/>
          </a:xfrm>
          <a:prstGeom prst="rect">
            <a:avLst/>
          </a:prstGeom>
          <a:noFill/>
        </p:spPr>
        <p:txBody>
          <a:bodyPr wrap="square" lIns="91440" tIns="45720" rIns="91440" bIns="45720" anchor="t">
            <a:spAutoFit/>
          </a:bodyPr>
          <a:lstStyle/>
          <a:p>
            <a:pPr algn="ctr">
              <a:defRPr/>
            </a:pPr>
            <a:r>
              <a:rPr lang="en-GB" sz="1200" b="1">
                <a:solidFill>
                  <a:srgbClr val="E7E6E6">
                    <a:lumMod val="25000"/>
                  </a:srgbClr>
                </a:solidFill>
                <a:latin typeface="Calibri" panose="020F0502020204030204"/>
              </a:rPr>
              <a:t>Falcon Heritage </a:t>
            </a:r>
            <a:r>
              <a:rPr lang="en-GB" sz="1200" b="1" err="1">
                <a:solidFill>
                  <a:srgbClr val="E7E6E6">
                    <a:lumMod val="25000"/>
                  </a:srgbClr>
                </a:solidFill>
                <a:latin typeface="Calibri" panose="020F0502020204030204"/>
              </a:rPr>
              <a:t>eBike</a:t>
            </a:r>
            <a:endParaRPr lang="en-US" err="1"/>
          </a:p>
        </p:txBody>
      </p:sp>
      <p:sp>
        <p:nvSpPr>
          <p:cNvPr id="17" name="TextBox 16">
            <a:extLst>
              <a:ext uri="{FF2B5EF4-FFF2-40B4-BE49-F238E27FC236}">
                <a16:creationId xmlns:a16="http://schemas.microsoft.com/office/drawing/2014/main" id="{0150909E-EA82-D850-25CD-D6C170ECD781}"/>
              </a:ext>
            </a:extLst>
          </p:cNvPr>
          <p:cNvSpPr txBox="1"/>
          <p:nvPr/>
        </p:nvSpPr>
        <p:spPr>
          <a:xfrm>
            <a:off x="503954" y="6302271"/>
            <a:ext cx="3580153" cy="276999"/>
          </a:xfrm>
          <a:prstGeom prst="rect">
            <a:avLst/>
          </a:prstGeom>
          <a:noFill/>
        </p:spPr>
        <p:txBody>
          <a:bodyPr wrap="square" lIns="91440" tIns="45720" rIns="91440" bIns="45720" anchor="t">
            <a:spAutoFit/>
          </a:bodyPr>
          <a:lstStyle/>
          <a:p>
            <a:pPr algn="ctr">
              <a:defRPr/>
            </a:pPr>
            <a:r>
              <a:rPr lang="en-GB" sz="1200" b="1">
                <a:solidFill>
                  <a:srgbClr val="E7E6E6">
                    <a:lumMod val="25000"/>
                  </a:srgbClr>
                </a:solidFill>
                <a:latin typeface="Calibri" panose="020F0502020204030204"/>
              </a:rPr>
              <a:t>Falcon Compact </a:t>
            </a:r>
            <a:r>
              <a:rPr lang="en-GB" sz="1200" b="1" err="1">
                <a:solidFill>
                  <a:srgbClr val="E7E6E6">
                    <a:lumMod val="25000"/>
                  </a:srgbClr>
                </a:solidFill>
                <a:latin typeface="Calibri" panose="020F0502020204030204"/>
              </a:rPr>
              <a:t>eBike</a:t>
            </a:r>
            <a:endParaRPr lang="en-US" err="1">
              <a:ea typeface="+mn-ea"/>
              <a:cs typeface="+mn-cs"/>
            </a:endParaRPr>
          </a:p>
        </p:txBody>
      </p:sp>
      <p:sp>
        <p:nvSpPr>
          <p:cNvPr id="18" name="TextBox 17">
            <a:extLst>
              <a:ext uri="{FF2B5EF4-FFF2-40B4-BE49-F238E27FC236}">
                <a16:creationId xmlns:a16="http://schemas.microsoft.com/office/drawing/2014/main" id="{730CE4D5-BAE2-095B-3C9D-DB7C075C00EA}"/>
              </a:ext>
            </a:extLst>
          </p:cNvPr>
          <p:cNvSpPr txBox="1"/>
          <p:nvPr/>
        </p:nvSpPr>
        <p:spPr>
          <a:xfrm>
            <a:off x="4637439" y="6395764"/>
            <a:ext cx="3580153" cy="276999"/>
          </a:xfrm>
          <a:prstGeom prst="rect">
            <a:avLst/>
          </a:prstGeom>
          <a:noFill/>
        </p:spPr>
        <p:txBody>
          <a:bodyPr wrap="square" lIns="91440" tIns="45720" rIns="91440" bIns="45720" anchor="t">
            <a:spAutoFit/>
          </a:bodyPr>
          <a:lstStyle/>
          <a:p>
            <a:pPr algn="ctr">
              <a:defRPr/>
            </a:pPr>
            <a:r>
              <a:rPr lang="en-GB" sz="1200" b="1">
                <a:solidFill>
                  <a:srgbClr val="E7E6E6">
                    <a:lumMod val="25000"/>
                  </a:srgbClr>
                </a:solidFill>
                <a:latin typeface="Calibri" panose="020F0502020204030204"/>
              </a:rPr>
              <a:t>Falcon Breeze </a:t>
            </a:r>
            <a:r>
              <a:rPr lang="en-GB" sz="1200" b="1" err="1">
                <a:solidFill>
                  <a:srgbClr val="E7E6E6">
                    <a:lumMod val="25000"/>
                  </a:srgbClr>
                </a:solidFill>
                <a:latin typeface="Calibri" panose="020F0502020204030204"/>
              </a:rPr>
              <a:t>eBike</a:t>
            </a:r>
            <a:endParaRPr lang="en-US" err="1">
              <a:ea typeface="+mn-ea"/>
              <a:cs typeface="+mn-cs"/>
            </a:endParaRPr>
          </a:p>
        </p:txBody>
      </p:sp>
      <p:sp>
        <p:nvSpPr>
          <p:cNvPr id="19" name="TextBox 18">
            <a:extLst>
              <a:ext uri="{FF2B5EF4-FFF2-40B4-BE49-F238E27FC236}">
                <a16:creationId xmlns:a16="http://schemas.microsoft.com/office/drawing/2014/main" id="{1B1F734D-9BBF-51B6-F0E7-D81EC0723806}"/>
              </a:ext>
            </a:extLst>
          </p:cNvPr>
          <p:cNvSpPr txBox="1"/>
          <p:nvPr/>
        </p:nvSpPr>
        <p:spPr>
          <a:xfrm>
            <a:off x="9168761" y="6327171"/>
            <a:ext cx="2691471" cy="276999"/>
          </a:xfrm>
          <a:prstGeom prst="rect">
            <a:avLst/>
          </a:prstGeom>
          <a:noFill/>
        </p:spPr>
        <p:txBody>
          <a:bodyPr wrap="square" lIns="91440" tIns="45720" rIns="91440" bIns="45720" anchor="t">
            <a:spAutoFit/>
          </a:bodyPr>
          <a:lstStyle/>
          <a:p>
            <a:pPr algn="ctr">
              <a:defRPr/>
            </a:pPr>
            <a:r>
              <a:rPr lang="en-GB" sz="1200" b="1">
                <a:solidFill>
                  <a:srgbClr val="E7E6E6">
                    <a:lumMod val="25000"/>
                  </a:srgbClr>
                </a:solidFill>
                <a:latin typeface="Calibri" panose="020F0502020204030204"/>
              </a:rPr>
              <a:t>Falcon Junior 26" Range</a:t>
            </a:r>
            <a:endParaRPr lang="en-US">
              <a:ea typeface="+mn-ea"/>
              <a:cs typeface="+mn-cs"/>
            </a:endParaRPr>
          </a:p>
        </p:txBody>
      </p:sp>
      <p:pic>
        <p:nvPicPr>
          <p:cNvPr id="4" name="Picture 3" descr="A black bicycle with a seat&#10;&#10;AI-generated content may be incorrect.">
            <a:extLst>
              <a:ext uri="{FF2B5EF4-FFF2-40B4-BE49-F238E27FC236}">
                <a16:creationId xmlns:a16="http://schemas.microsoft.com/office/drawing/2014/main" id="{E4EFD0C4-20F6-EDCD-34E6-65F259D0657D}"/>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5084188" y="3585307"/>
            <a:ext cx="2678166" cy="2852616"/>
          </a:xfrm>
          <a:prstGeom prst="rect">
            <a:avLst/>
          </a:prstGeom>
        </p:spPr>
      </p:pic>
      <p:pic>
        <p:nvPicPr>
          <p:cNvPr id="5" name="Picture 4" descr="A bicycle with a seat and a basket&#10;&#10;AI-generated content may be incorrect.">
            <a:extLst>
              <a:ext uri="{FF2B5EF4-FFF2-40B4-BE49-F238E27FC236}">
                <a16:creationId xmlns:a16="http://schemas.microsoft.com/office/drawing/2014/main" id="{BFE72784-6F23-869E-9679-C98765649389}"/>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Lst>
          </a:blip>
          <a:stretch>
            <a:fillRect/>
          </a:stretch>
        </p:blipFill>
        <p:spPr>
          <a:xfrm>
            <a:off x="1187815" y="3585306"/>
            <a:ext cx="2421062" cy="2686539"/>
          </a:xfrm>
          <a:prstGeom prst="rect">
            <a:avLst/>
          </a:prstGeom>
        </p:spPr>
      </p:pic>
      <p:pic>
        <p:nvPicPr>
          <p:cNvPr id="6" name="Picture 5" descr="A white and black bicycle&#10;&#10;AI-generated content may be incorrect.">
            <a:extLst>
              <a:ext uri="{FF2B5EF4-FFF2-40B4-BE49-F238E27FC236}">
                <a16:creationId xmlns:a16="http://schemas.microsoft.com/office/drawing/2014/main" id="{41396EB3-6BD2-2FE7-FC00-2717B760DB56}"/>
              </a:ext>
            </a:extLst>
          </p:cNvPr>
          <p:cNvPicPr>
            <a:picLocks noChangeAspect="1"/>
          </p:cNvPicPr>
          <p:nvPr/>
        </p:nvPicPr>
        <p:blipFill>
          <a:blip r:embed="rId6"/>
          <a:stretch>
            <a:fillRect/>
          </a:stretch>
        </p:blipFill>
        <p:spPr>
          <a:xfrm>
            <a:off x="4769344" y="722922"/>
            <a:ext cx="3141773" cy="2442308"/>
          </a:xfrm>
          <a:prstGeom prst="rect">
            <a:avLst/>
          </a:prstGeom>
          <a:ln>
            <a:noFill/>
          </a:ln>
        </p:spPr>
      </p:pic>
      <p:pic>
        <p:nvPicPr>
          <p:cNvPr id="7" name="Picture 6" descr="A blue and black mountain bike&#10;&#10;AI-generated content may be incorrect.">
            <a:extLst>
              <a:ext uri="{FF2B5EF4-FFF2-40B4-BE49-F238E27FC236}">
                <a16:creationId xmlns:a16="http://schemas.microsoft.com/office/drawing/2014/main" id="{D86BD9C6-6D49-1FAA-19C9-A5F15DF2C5AD}"/>
              </a:ext>
            </a:extLst>
          </p:cNvPr>
          <p:cNvPicPr>
            <a:picLocks noChangeAspect="1"/>
          </p:cNvPicPr>
          <p:nvPr/>
        </p:nvPicPr>
        <p:blipFill>
          <a:blip r:embed="rId7"/>
          <a:stretch>
            <a:fillRect/>
          </a:stretch>
        </p:blipFill>
        <p:spPr>
          <a:xfrm>
            <a:off x="9097252" y="3526692"/>
            <a:ext cx="2828880" cy="2852616"/>
          </a:xfrm>
          <a:prstGeom prst="rect">
            <a:avLst/>
          </a:prstGeom>
          <a:ln>
            <a:noFill/>
          </a:ln>
        </p:spPr>
      </p:pic>
      <p:pic>
        <p:nvPicPr>
          <p:cNvPr id="8" name="Picture 7" descr="A black bicycle with a basket on it&#10;&#10;AI-generated content may be incorrect.">
            <a:extLst>
              <a:ext uri="{FF2B5EF4-FFF2-40B4-BE49-F238E27FC236}">
                <a16:creationId xmlns:a16="http://schemas.microsoft.com/office/drawing/2014/main" id="{8EF06F07-52BF-C001-1A96-F593F67BC02F}"/>
              </a:ext>
            </a:extLst>
          </p:cNvPr>
          <p:cNvPicPr>
            <a:picLocks noChangeAspect="1"/>
          </p:cNvPicPr>
          <p:nvPr/>
        </p:nvPicPr>
        <p:blipFill>
          <a:blip r:embed="rId8"/>
          <a:stretch>
            <a:fillRect/>
          </a:stretch>
        </p:blipFill>
        <p:spPr>
          <a:xfrm>
            <a:off x="8510954" y="721579"/>
            <a:ext cx="3434862" cy="2298456"/>
          </a:xfrm>
          <a:prstGeom prst="rect">
            <a:avLst/>
          </a:prstGeom>
          <a:ln>
            <a:noFill/>
          </a:ln>
        </p:spPr>
      </p:pic>
      <p:pic>
        <p:nvPicPr>
          <p:cNvPr id="9" name="Picture 8" descr="A white and black bicycle&#10;&#10;AI-generated content may be incorrect.">
            <a:extLst>
              <a:ext uri="{FF2B5EF4-FFF2-40B4-BE49-F238E27FC236}">
                <a16:creationId xmlns:a16="http://schemas.microsoft.com/office/drawing/2014/main" id="{F51632C4-06A1-964C-AA0B-61001FA590B1}"/>
              </a:ext>
            </a:extLst>
          </p:cNvPr>
          <p:cNvPicPr>
            <a:picLocks noChangeAspect="1"/>
          </p:cNvPicPr>
          <p:nvPr/>
        </p:nvPicPr>
        <p:blipFill>
          <a:blip r:embed="rId9"/>
          <a:stretch>
            <a:fillRect/>
          </a:stretch>
        </p:blipFill>
        <p:spPr>
          <a:xfrm>
            <a:off x="682503" y="721457"/>
            <a:ext cx="3011609" cy="2533161"/>
          </a:xfrm>
          <a:prstGeom prst="rect">
            <a:avLst/>
          </a:prstGeom>
          <a:ln>
            <a:noFill/>
          </a:ln>
        </p:spPr>
      </p:pic>
    </p:spTree>
    <p:extLst>
      <p:ext uri="{BB962C8B-B14F-4D97-AF65-F5344CB8AC3E}">
        <p14:creationId xmlns:p14="http://schemas.microsoft.com/office/powerpoint/2010/main" val="13340616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886EDB-1307-C9E5-B2BD-4A0AAF838A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5F3C58-4F25-9DCC-6239-5927DF752390}"/>
              </a:ext>
            </a:extLst>
          </p:cNvPr>
          <p:cNvSpPr>
            <a:spLocks noGrp="1"/>
          </p:cNvSpPr>
          <p:nvPr>
            <p:ph type="title"/>
          </p:nvPr>
        </p:nvSpPr>
        <p:spPr/>
        <p:txBody>
          <a:bodyPr>
            <a:normAutofit fontScale="90000"/>
          </a:bodyPr>
          <a:lstStyle/>
          <a:p>
            <a:r>
              <a:rPr lang="en-US" sz="3600"/>
              <a:t>Golf</a:t>
            </a:r>
            <a:r>
              <a:rPr lang="en-US"/>
              <a:t> </a:t>
            </a:r>
            <a:endParaRPr lang="en-GB"/>
          </a:p>
        </p:txBody>
      </p:sp>
      <p:sp>
        <p:nvSpPr>
          <p:cNvPr id="3" name="Content Placeholder 2">
            <a:extLst>
              <a:ext uri="{FF2B5EF4-FFF2-40B4-BE49-F238E27FC236}">
                <a16:creationId xmlns:a16="http://schemas.microsoft.com/office/drawing/2014/main" id="{DA977E9A-857F-50AE-98D7-1B345162C5E4}"/>
              </a:ext>
            </a:extLst>
          </p:cNvPr>
          <p:cNvSpPr>
            <a:spLocks noGrp="1"/>
          </p:cNvSpPr>
          <p:nvPr>
            <p:ph sz="half" idx="1"/>
          </p:nvPr>
        </p:nvSpPr>
        <p:spPr>
          <a:solidFill>
            <a:schemeClr val="bg1">
              <a:lumMod val="85000"/>
            </a:schemeClr>
          </a:solidFill>
        </p:spPr>
        <p:txBody>
          <a:bodyPr vert="horz" lIns="91440" tIns="45720" rIns="91440" bIns="45720" rtlCol="0" anchor="t">
            <a:noAutofit/>
          </a:bodyPr>
          <a:lstStyle/>
          <a:p>
            <a:pPr marL="0" indent="0">
              <a:buNone/>
            </a:pPr>
            <a:r>
              <a:rPr lang="en-US" sz="1800">
                <a:solidFill>
                  <a:srgbClr val="FF0000"/>
                </a:solidFill>
              </a:rPr>
              <a:t>2025 Performance </a:t>
            </a:r>
          </a:p>
          <a:p>
            <a:pPr marL="393065" indent="-285750">
              <a:buClr>
                <a:srgbClr val="FF0000"/>
              </a:buClr>
              <a:buFont typeface="Arial"/>
              <a:buChar char="•"/>
            </a:pPr>
            <a:r>
              <a:rPr lang="en-GB" sz="1600">
                <a:latin typeface="Calibri"/>
                <a:ea typeface="Calibri Light"/>
                <a:cs typeface="Calibri Light"/>
              </a:rPr>
              <a:t>Sales grew 9% vs last year</a:t>
            </a:r>
          </a:p>
          <a:p>
            <a:pPr marL="393065" indent="-285750">
              <a:buClr>
                <a:srgbClr val="FF0000"/>
              </a:buClr>
              <a:buFont typeface="Arial"/>
              <a:buChar char="•"/>
            </a:pPr>
            <a:r>
              <a:rPr lang="en-GB" sz="1600">
                <a:latin typeface="Calibri"/>
                <a:ea typeface="Calibri Light"/>
                <a:cs typeface="Calibri Light"/>
              </a:rPr>
              <a:t>Golf Datatech reported +6% full year market growth</a:t>
            </a:r>
          </a:p>
          <a:p>
            <a:pPr marL="393065" indent="-285750">
              <a:buClr>
                <a:srgbClr val="FF0000"/>
              </a:buClr>
              <a:buFont typeface="Arial"/>
              <a:buChar char="•"/>
            </a:pPr>
            <a:r>
              <a:rPr lang="en-GB" sz="1600">
                <a:latin typeface="Calibri"/>
                <a:ea typeface="Calibri Light"/>
                <a:cs typeface="Calibri Light"/>
              </a:rPr>
              <a:t>Ben Sayers gained market share with new package sets</a:t>
            </a:r>
          </a:p>
          <a:p>
            <a:pPr marL="393065" indent="-285750">
              <a:buClr>
                <a:srgbClr val="FF0000"/>
              </a:buClr>
              <a:buFont typeface="Arial"/>
              <a:buChar char="•"/>
            </a:pPr>
            <a:r>
              <a:rPr lang="en-GB" sz="1600">
                <a:latin typeface="Calibri"/>
                <a:ea typeface="Calibri Light"/>
                <a:cs typeface="Calibri Light"/>
              </a:rPr>
              <a:t>Pro Rider sales grew +26%, driven by full year availability of our colour-refreshed electric trolleys range.</a:t>
            </a:r>
          </a:p>
          <a:p>
            <a:pPr marL="393065" indent="-285750">
              <a:buClr>
                <a:srgbClr val="FF0000"/>
              </a:buClr>
              <a:buFont typeface="Arial"/>
              <a:buChar char="•"/>
            </a:pPr>
            <a:r>
              <a:rPr lang="en-GB" sz="1600">
                <a:latin typeface="Calibri"/>
                <a:ea typeface="Calibri Light"/>
                <a:cs typeface="Calibri Light"/>
              </a:rPr>
              <a:t>Introduced 19 new adult and junior package sets including all-new club designs, and 13 new bags. </a:t>
            </a:r>
          </a:p>
          <a:p>
            <a:pPr marL="393065" indent="-285750">
              <a:buClr>
                <a:srgbClr val="FF0000"/>
              </a:buClr>
              <a:buFont typeface="Arial"/>
              <a:buChar char="•"/>
            </a:pPr>
            <a:r>
              <a:rPr lang="en-GB" sz="1600">
                <a:latin typeface="Calibri"/>
                <a:ea typeface="Calibri Light"/>
                <a:cs typeface="Calibri Light"/>
              </a:rPr>
              <a:t>Increased the value of direct container orders </a:t>
            </a:r>
          </a:p>
          <a:p>
            <a:pPr marL="393065" indent="-285750">
              <a:buClr>
                <a:srgbClr val="FF0000"/>
              </a:buClr>
              <a:buFont typeface="Arial"/>
              <a:buChar char="•"/>
            </a:pPr>
            <a:r>
              <a:rPr lang="en-GB" sz="1600">
                <a:latin typeface="Calibri"/>
                <a:ea typeface="Calibri Light"/>
                <a:cs typeface="Calibri Light"/>
              </a:rPr>
              <a:t>Designed exclusive Ben Sayers colour ways to UK national golf retailers</a:t>
            </a:r>
            <a:endParaRPr lang="en-GB">
              <a:latin typeface="Calibri"/>
              <a:ea typeface="Calibri"/>
              <a:cs typeface="Calibri"/>
            </a:endParaRPr>
          </a:p>
          <a:p>
            <a:pPr marL="393065" indent="-285750">
              <a:buClr>
                <a:srgbClr val="FF0000"/>
              </a:buClr>
              <a:buFont typeface="Arial"/>
              <a:buChar char="•"/>
            </a:pPr>
            <a:r>
              <a:rPr lang="en-GB" sz="1600">
                <a:latin typeface="Calibri"/>
                <a:ea typeface="Calibri Light"/>
                <a:cs typeface="Calibri Light"/>
              </a:rPr>
              <a:t>Introduced Pro Rider electric trolleys and junior package sets into new national retailers</a:t>
            </a:r>
          </a:p>
          <a:p>
            <a:pPr marL="393065" indent="-285750">
              <a:buFont typeface="Arial"/>
              <a:buChar char="•"/>
            </a:pPr>
            <a:endParaRPr lang="en-US" sz="1600">
              <a:solidFill>
                <a:srgbClr val="FF0000"/>
              </a:solidFill>
              <a:latin typeface="Aptos"/>
              <a:ea typeface="Calibri Light"/>
              <a:cs typeface="Calibri Light"/>
            </a:endParaRPr>
          </a:p>
          <a:p>
            <a:pPr marL="0" indent="0">
              <a:buNone/>
            </a:pPr>
            <a:endParaRPr lang="en-GB" sz="1600">
              <a:solidFill>
                <a:srgbClr val="FF0000"/>
              </a:solidFill>
              <a:ea typeface="Calibri Light"/>
              <a:cs typeface="Calibri Light"/>
            </a:endParaRPr>
          </a:p>
          <a:p>
            <a:pPr marL="0" indent="0">
              <a:buNone/>
            </a:pPr>
            <a:endParaRPr lang="en-US" sz="1600">
              <a:solidFill>
                <a:srgbClr val="FF0000"/>
              </a:solidFill>
            </a:endParaRPr>
          </a:p>
          <a:p>
            <a:pPr marL="0" indent="0">
              <a:buNone/>
            </a:pPr>
            <a:endParaRPr lang="en-US" sz="1600">
              <a:solidFill>
                <a:srgbClr val="FF0000"/>
              </a:solidFill>
            </a:endParaRPr>
          </a:p>
        </p:txBody>
      </p:sp>
      <p:sp>
        <p:nvSpPr>
          <p:cNvPr id="4" name="Content Placeholder 3">
            <a:extLst>
              <a:ext uri="{FF2B5EF4-FFF2-40B4-BE49-F238E27FC236}">
                <a16:creationId xmlns:a16="http://schemas.microsoft.com/office/drawing/2014/main" id="{447543E7-B4B0-701F-380A-76133E83B6C0}"/>
              </a:ext>
            </a:extLst>
          </p:cNvPr>
          <p:cNvSpPr>
            <a:spLocks noGrp="1"/>
          </p:cNvSpPr>
          <p:nvPr>
            <p:ph sz="half" idx="13"/>
          </p:nvPr>
        </p:nvSpPr>
        <p:spPr>
          <a:solidFill>
            <a:schemeClr val="bg1">
              <a:lumMod val="85000"/>
            </a:schemeClr>
          </a:solidFill>
        </p:spPr>
        <p:txBody>
          <a:bodyPr vert="horz" lIns="91440" tIns="45720" rIns="91440" bIns="45720" rtlCol="0" anchor="t">
            <a:noAutofit/>
          </a:bodyPr>
          <a:lstStyle/>
          <a:p>
            <a:pPr marL="0" indent="0">
              <a:buClr>
                <a:srgbClr val="FF0000"/>
              </a:buClr>
              <a:buNone/>
            </a:pPr>
            <a:r>
              <a:rPr lang="en-US" sz="1800">
                <a:solidFill>
                  <a:srgbClr val="FF0000"/>
                </a:solidFill>
              </a:rPr>
              <a:t>2026 Outlook: Ben Sayers</a:t>
            </a:r>
          </a:p>
          <a:p>
            <a:pPr>
              <a:buClr>
                <a:srgbClr val="FF0000"/>
              </a:buClr>
            </a:pPr>
            <a:r>
              <a:rPr lang="en-GB" sz="1600">
                <a:latin typeface="Calibri"/>
                <a:ea typeface="Calibri"/>
                <a:cs typeface="Calibri"/>
              </a:rPr>
              <a:t>Ongoing development of the next generation of electric trolleys</a:t>
            </a:r>
          </a:p>
          <a:p>
            <a:pPr>
              <a:buClr>
                <a:srgbClr val="FF0000"/>
              </a:buClr>
            </a:pPr>
            <a:r>
              <a:rPr lang="en-GB" sz="1600">
                <a:latin typeface="Calibri"/>
                <a:ea typeface="Calibri"/>
                <a:cs typeface="Calibri"/>
              </a:rPr>
              <a:t>Transition more key accounts to direct container purchasing with a focus on exclusive product options/colour ways</a:t>
            </a:r>
          </a:p>
          <a:p>
            <a:pPr>
              <a:buClr>
                <a:srgbClr val="FF0000"/>
              </a:buClr>
            </a:pPr>
            <a:r>
              <a:rPr lang="en-GB" sz="1600">
                <a:latin typeface="Calibri"/>
                <a:ea typeface="Calibri"/>
                <a:cs typeface="Calibri"/>
              </a:rPr>
              <a:t>Expand domestic range representation with new on-course and off-course retailers</a:t>
            </a:r>
          </a:p>
          <a:p>
            <a:pPr>
              <a:buClr>
                <a:srgbClr val="FF0000"/>
              </a:buClr>
            </a:pPr>
            <a:r>
              <a:rPr lang="en-GB" sz="1600">
                <a:latin typeface="Calibri"/>
                <a:ea typeface="Calibri"/>
                <a:cs typeface="Calibri"/>
              </a:rPr>
              <a:t>Accelerate international growth with European golf distributors &amp; retailers</a:t>
            </a:r>
          </a:p>
          <a:p>
            <a:pPr marL="0" indent="0">
              <a:buNone/>
            </a:pPr>
            <a:r>
              <a:rPr lang="en-US" sz="1800">
                <a:solidFill>
                  <a:srgbClr val="FF0000"/>
                </a:solidFill>
              </a:rPr>
              <a:t>2026 Outlook: Pro Rider</a:t>
            </a:r>
            <a:endParaRPr lang="en-GB" sz="1800">
              <a:solidFill>
                <a:srgbClr val="FF0000"/>
              </a:solidFill>
            </a:endParaRPr>
          </a:p>
          <a:p>
            <a:pPr>
              <a:buClr>
                <a:srgbClr val="FF0000"/>
              </a:buClr>
              <a:buFont typeface="Arial"/>
              <a:buChar char="•"/>
            </a:pPr>
            <a:r>
              <a:rPr lang="en-GB" sz="1600">
                <a:latin typeface="Calibri"/>
                <a:ea typeface="Calibri"/>
                <a:cs typeface="Calibri"/>
              </a:rPr>
              <a:t>Cement ourselves as the best value-for-money electric golf trolley brand in the market</a:t>
            </a:r>
          </a:p>
          <a:p>
            <a:pPr>
              <a:buClr>
                <a:srgbClr val="FF0000"/>
              </a:buClr>
              <a:buFont typeface="Arial"/>
              <a:buChar char="•"/>
            </a:pPr>
            <a:r>
              <a:rPr lang="en-GB" sz="1600">
                <a:latin typeface="Calibri"/>
                <a:ea typeface="Calibri"/>
                <a:cs typeface="Calibri"/>
              </a:rPr>
              <a:t>Stable year-round product availability to capture sales across own-brand websites and marketplaces</a:t>
            </a:r>
          </a:p>
          <a:p>
            <a:pPr marL="0" indent="0">
              <a:buNone/>
            </a:pPr>
            <a:endParaRPr lang="en-GB" sz="1600">
              <a:solidFill>
                <a:srgbClr val="FF0000"/>
              </a:solidFill>
            </a:endParaRPr>
          </a:p>
          <a:p>
            <a:endParaRPr lang="en-GB" sz="1600">
              <a:solidFill>
                <a:srgbClr val="FF0000"/>
              </a:solidFill>
            </a:endParaRPr>
          </a:p>
          <a:p>
            <a:endParaRPr lang="en-GB" sz="1600">
              <a:solidFill>
                <a:srgbClr val="FF0000"/>
              </a:solidFill>
            </a:endParaRPr>
          </a:p>
          <a:p>
            <a:endParaRPr lang="en-GB" sz="1600">
              <a:solidFill>
                <a:srgbClr val="FF0000"/>
              </a:solidFill>
            </a:endParaRPr>
          </a:p>
          <a:p>
            <a:endParaRPr lang="en-GB" sz="1600">
              <a:solidFill>
                <a:srgbClr val="FF0000"/>
              </a:solidFill>
            </a:endParaRPr>
          </a:p>
          <a:p>
            <a:endParaRPr lang="en-GB" sz="1600">
              <a:solidFill>
                <a:srgbClr val="FF0000"/>
              </a:solidFill>
            </a:endParaRPr>
          </a:p>
          <a:p>
            <a:endParaRPr lang="en-GB" sz="1600">
              <a:solidFill>
                <a:srgbClr val="FF0000"/>
              </a:solidFill>
            </a:endParaRPr>
          </a:p>
          <a:p>
            <a:pPr>
              <a:lnSpc>
                <a:spcPct val="70000"/>
              </a:lnSpc>
            </a:pPr>
            <a:endParaRPr lang="en-US" sz="1600">
              <a:solidFill>
                <a:srgbClr val="FF0000"/>
              </a:solidFill>
            </a:endParaRPr>
          </a:p>
          <a:p>
            <a:pPr>
              <a:lnSpc>
                <a:spcPct val="70000"/>
              </a:lnSpc>
            </a:pPr>
            <a:endParaRPr lang="en-US" sz="1600">
              <a:solidFill>
                <a:srgbClr val="FF0000"/>
              </a:solidFill>
            </a:endParaRPr>
          </a:p>
          <a:p>
            <a:endParaRPr lang="en-US" sz="1600">
              <a:solidFill>
                <a:srgbClr val="FF0000"/>
              </a:solidFill>
            </a:endParaRPr>
          </a:p>
          <a:p>
            <a:endParaRPr lang="en-US" sz="1600">
              <a:solidFill>
                <a:srgbClr val="FF0000"/>
              </a:solidFill>
            </a:endParaRPr>
          </a:p>
          <a:p>
            <a:endParaRPr lang="en-US" sz="1600">
              <a:solidFill>
                <a:srgbClr val="FF0000"/>
              </a:solidFill>
            </a:endParaRPr>
          </a:p>
          <a:p>
            <a:endParaRPr lang="en-US" sz="1600">
              <a:solidFill>
                <a:srgbClr val="FF0000"/>
              </a:solidFill>
            </a:endParaRPr>
          </a:p>
          <a:p>
            <a:endParaRPr lang="en-US" sz="1600">
              <a:solidFill>
                <a:srgbClr val="FF0000"/>
              </a:solidFill>
            </a:endParaRPr>
          </a:p>
          <a:p>
            <a:pPr>
              <a:buClr>
                <a:srgbClr val="FF0000"/>
              </a:buClr>
            </a:pPr>
            <a:endParaRPr lang="en-US" sz="1600">
              <a:solidFill>
                <a:srgbClr val="FF0000"/>
              </a:solidFill>
            </a:endParaRPr>
          </a:p>
        </p:txBody>
      </p:sp>
      <p:pic>
        <p:nvPicPr>
          <p:cNvPr id="10" name="Picture 9" descr="A golf bag on a golf course&#10;&#10;AI-generated content may be incorrect.">
            <a:extLst>
              <a:ext uri="{FF2B5EF4-FFF2-40B4-BE49-F238E27FC236}">
                <a16:creationId xmlns:a16="http://schemas.microsoft.com/office/drawing/2014/main" id="{60EE7C21-6D3A-0354-3703-9ACEB4ABD785}"/>
              </a:ext>
            </a:extLst>
          </p:cNvPr>
          <p:cNvPicPr>
            <a:picLocks noChangeAspect="1"/>
          </p:cNvPicPr>
          <p:nvPr/>
        </p:nvPicPr>
        <p:blipFill>
          <a:blip r:embed="rId2"/>
          <a:stretch>
            <a:fillRect/>
          </a:stretch>
        </p:blipFill>
        <p:spPr>
          <a:xfrm>
            <a:off x="5126373" y="692638"/>
            <a:ext cx="2101012" cy="1572848"/>
          </a:xfrm>
          <a:prstGeom prst="rect">
            <a:avLst/>
          </a:prstGeom>
        </p:spPr>
      </p:pic>
      <p:pic>
        <p:nvPicPr>
          <p:cNvPr id="11" name="Picture 10" descr="A golf clubs in a bag&#10;&#10;AI-generated content may be incorrect.">
            <a:extLst>
              <a:ext uri="{FF2B5EF4-FFF2-40B4-BE49-F238E27FC236}">
                <a16:creationId xmlns:a16="http://schemas.microsoft.com/office/drawing/2014/main" id="{23604E2A-D683-980D-FFEE-3BD3E6B68B30}"/>
              </a:ext>
            </a:extLst>
          </p:cNvPr>
          <p:cNvPicPr>
            <a:picLocks noChangeAspect="1"/>
          </p:cNvPicPr>
          <p:nvPr/>
        </p:nvPicPr>
        <p:blipFill>
          <a:blip r:embed="rId3"/>
          <a:stretch>
            <a:fillRect/>
          </a:stretch>
        </p:blipFill>
        <p:spPr>
          <a:xfrm>
            <a:off x="7380395" y="692640"/>
            <a:ext cx="2101010" cy="1572846"/>
          </a:xfrm>
          <a:prstGeom prst="rect">
            <a:avLst/>
          </a:prstGeom>
        </p:spPr>
      </p:pic>
      <p:pic>
        <p:nvPicPr>
          <p:cNvPr id="12" name="Picture 11" descr="A pair of golf clubs on a green field&#10;&#10;AI-generated content may be incorrect.">
            <a:extLst>
              <a:ext uri="{FF2B5EF4-FFF2-40B4-BE49-F238E27FC236}">
                <a16:creationId xmlns:a16="http://schemas.microsoft.com/office/drawing/2014/main" id="{B027B01A-0E9E-2D64-722B-E1A24947CD29}"/>
              </a:ext>
            </a:extLst>
          </p:cNvPr>
          <p:cNvPicPr>
            <a:picLocks noChangeAspect="1"/>
          </p:cNvPicPr>
          <p:nvPr/>
        </p:nvPicPr>
        <p:blipFill>
          <a:blip r:embed="rId4"/>
          <a:stretch>
            <a:fillRect/>
          </a:stretch>
        </p:blipFill>
        <p:spPr>
          <a:xfrm>
            <a:off x="9617495" y="692639"/>
            <a:ext cx="2101011" cy="1572847"/>
          </a:xfrm>
          <a:prstGeom prst="rect">
            <a:avLst/>
          </a:prstGeom>
        </p:spPr>
      </p:pic>
      <p:pic>
        <p:nvPicPr>
          <p:cNvPr id="13" name="Picture 12" descr="Two men pushing golf carts on a path&#10;&#10;AI-generated content may be incorrect.">
            <a:extLst>
              <a:ext uri="{FF2B5EF4-FFF2-40B4-BE49-F238E27FC236}">
                <a16:creationId xmlns:a16="http://schemas.microsoft.com/office/drawing/2014/main" id="{604227CF-1523-6F99-D57D-C638DF7AC980}"/>
              </a:ext>
            </a:extLst>
          </p:cNvPr>
          <p:cNvPicPr>
            <a:picLocks noChangeAspect="1"/>
          </p:cNvPicPr>
          <p:nvPr/>
        </p:nvPicPr>
        <p:blipFill>
          <a:blip r:embed="rId5"/>
          <a:srcRect l="32797" r="111" b="483"/>
          <a:stretch>
            <a:fillRect/>
          </a:stretch>
        </p:blipFill>
        <p:spPr>
          <a:xfrm>
            <a:off x="454057" y="702407"/>
            <a:ext cx="4514328" cy="1564559"/>
          </a:xfrm>
          <a:prstGeom prst="rect">
            <a:avLst/>
          </a:prstGeom>
        </p:spPr>
      </p:pic>
    </p:spTree>
    <p:extLst>
      <p:ext uri="{BB962C8B-B14F-4D97-AF65-F5344CB8AC3E}">
        <p14:creationId xmlns:p14="http://schemas.microsoft.com/office/powerpoint/2010/main" val="16060190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13901B-A340-606E-6EAC-DFC7AF97E1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C2B4B5-A471-A22E-64F9-C021F57F6699}"/>
              </a:ext>
            </a:extLst>
          </p:cNvPr>
          <p:cNvSpPr>
            <a:spLocks noGrp="1"/>
          </p:cNvSpPr>
          <p:nvPr>
            <p:ph type="title"/>
          </p:nvPr>
        </p:nvSpPr>
        <p:spPr/>
        <p:txBody>
          <a:bodyPr/>
          <a:lstStyle/>
          <a:p>
            <a:r>
              <a:rPr lang="en-US" sz="3200"/>
              <a:t>Golf New Products </a:t>
            </a:r>
            <a:endParaRPr lang="en-GB" sz="3200"/>
          </a:p>
        </p:txBody>
      </p:sp>
      <p:sp>
        <p:nvSpPr>
          <p:cNvPr id="14" name="TextBox 13">
            <a:extLst>
              <a:ext uri="{FF2B5EF4-FFF2-40B4-BE49-F238E27FC236}">
                <a16:creationId xmlns:a16="http://schemas.microsoft.com/office/drawing/2014/main" id="{7AC27815-1C27-73C8-0152-96BEC3CA795C}"/>
              </a:ext>
            </a:extLst>
          </p:cNvPr>
          <p:cNvSpPr txBox="1"/>
          <p:nvPr/>
        </p:nvSpPr>
        <p:spPr>
          <a:xfrm>
            <a:off x="507265" y="5587360"/>
            <a:ext cx="3580153" cy="276999"/>
          </a:xfrm>
          <a:prstGeom prst="rect">
            <a:avLst/>
          </a:prstGeom>
          <a:noFill/>
        </p:spPr>
        <p:txBody>
          <a:bodyPr wrap="square" lIns="91440" tIns="45720" rIns="91440" bIns="45720" anchor="t">
            <a:spAutoFit/>
          </a:bodyPr>
          <a:lstStyle/>
          <a:p>
            <a:pPr algn="ctr">
              <a:defRPr/>
            </a:pPr>
            <a:r>
              <a:rPr lang="en-GB" sz="1200" b="1">
                <a:solidFill>
                  <a:srgbClr val="E7E6E6">
                    <a:lumMod val="25000"/>
                  </a:srgbClr>
                </a:solidFill>
                <a:latin typeface="Calibri" panose="020F0502020204030204"/>
              </a:rPr>
              <a:t>Ben Sayers M8 Package Sets – Camo Exclusive</a:t>
            </a:r>
            <a:endParaRPr lang="en-US">
              <a:ea typeface="+mn-ea"/>
              <a:cs typeface="+mn-cs"/>
            </a:endParaRPr>
          </a:p>
        </p:txBody>
      </p:sp>
      <p:sp>
        <p:nvSpPr>
          <p:cNvPr id="19" name="TextBox 18">
            <a:extLst>
              <a:ext uri="{FF2B5EF4-FFF2-40B4-BE49-F238E27FC236}">
                <a16:creationId xmlns:a16="http://schemas.microsoft.com/office/drawing/2014/main" id="{777E032F-361A-2DA1-E752-30F611E6F715}"/>
              </a:ext>
            </a:extLst>
          </p:cNvPr>
          <p:cNvSpPr txBox="1"/>
          <p:nvPr/>
        </p:nvSpPr>
        <p:spPr>
          <a:xfrm>
            <a:off x="4119436" y="5620739"/>
            <a:ext cx="3580153" cy="276999"/>
          </a:xfrm>
          <a:prstGeom prst="rect">
            <a:avLst/>
          </a:prstGeom>
          <a:noFill/>
        </p:spPr>
        <p:txBody>
          <a:bodyPr wrap="square" lIns="91440" tIns="45720" rIns="91440" bIns="45720" anchor="t">
            <a:spAutoFit/>
          </a:bodyPr>
          <a:lstStyle/>
          <a:p>
            <a:pPr algn="ctr">
              <a:defRPr/>
            </a:pPr>
            <a:r>
              <a:rPr lang="en-GB" sz="1200" b="1">
                <a:solidFill>
                  <a:srgbClr val="E7E6E6">
                    <a:lumMod val="25000"/>
                  </a:srgbClr>
                </a:solidFill>
                <a:latin typeface="Calibri" panose="020F0502020204030204"/>
              </a:rPr>
              <a:t>Ben Sayers Hydra Pro Cart Bags</a:t>
            </a:r>
            <a:endParaRPr lang="en-US">
              <a:ea typeface="+mn-ea"/>
              <a:cs typeface="+mn-cs"/>
            </a:endParaRPr>
          </a:p>
        </p:txBody>
      </p:sp>
      <p:sp>
        <p:nvSpPr>
          <p:cNvPr id="23" name="TextBox 22">
            <a:extLst>
              <a:ext uri="{FF2B5EF4-FFF2-40B4-BE49-F238E27FC236}">
                <a16:creationId xmlns:a16="http://schemas.microsoft.com/office/drawing/2014/main" id="{1EBD82B3-9C63-E65B-AE56-2CB1D1BC677B}"/>
              </a:ext>
            </a:extLst>
          </p:cNvPr>
          <p:cNvSpPr txBox="1"/>
          <p:nvPr/>
        </p:nvSpPr>
        <p:spPr>
          <a:xfrm>
            <a:off x="7980723" y="5631323"/>
            <a:ext cx="3580153" cy="276999"/>
          </a:xfrm>
          <a:prstGeom prst="rect">
            <a:avLst/>
          </a:prstGeom>
          <a:noFill/>
        </p:spPr>
        <p:txBody>
          <a:bodyPr wrap="square" lIns="91440" tIns="45720" rIns="91440" bIns="45720" anchor="t">
            <a:spAutoFit/>
          </a:bodyPr>
          <a:lstStyle/>
          <a:p>
            <a:pPr algn="ctr">
              <a:defRPr/>
            </a:pPr>
            <a:r>
              <a:rPr lang="en-GB" sz="1200" b="1">
                <a:solidFill>
                  <a:srgbClr val="E7E6E6">
                    <a:lumMod val="25000"/>
                  </a:srgbClr>
                </a:solidFill>
                <a:latin typeface="Calibri" panose="020F0502020204030204"/>
              </a:rPr>
              <a:t>Ben Sayers LTE Pencil Stand Bags</a:t>
            </a:r>
            <a:endParaRPr lang="en-US">
              <a:ea typeface="+mn-ea"/>
              <a:cs typeface="+mn-cs"/>
            </a:endParaRPr>
          </a:p>
        </p:txBody>
      </p:sp>
      <p:pic>
        <p:nvPicPr>
          <p:cNvPr id="8" name="Picture 7" descr="A golf bag with clubs&#10;&#10;AI-generated content may be incorrect.">
            <a:extLst>
              <a:ext uri="{FF2B5EF4-FFF2-40B4-BE49-F238E27FC236}">
                <a16:creationId xmlns:a16="http://schemas.microsoft.com/office/drawing/2014/main" id="{54C8D62C-B960-E34A-7B00-E2E5B868259D}"/>
              </a:ext>
            </a:extLst>
          </p:cNvPr>
          <p:cNvPicPr>
            <a:picLocks noChangeAspect="1"/>
          </p:cNvPicPr>
          <p:nvPr/>
        </p:nvPicPr>
        <p:blipFill>
          <a:blip r:embed="rId2"/>
          <a:stretch>
            <a:fillRect/>
          </a:stretch>
        </p:blipFill>
        <p:spPr>
          <a:xfrm>
            <a:off x="393578" y="1218589"/>
            <a:ext cx="3804383" cy="4088668"/>
          </a:xfrm>
          <a:prstGeom prst="rect">
            <a:avLst/>
          </a:prstGeom>
          <a:ln>
            <a:noFill/>
          </a:ln>
        </p:spPr>
      </p:pic>
      <p:pic>
        <p:nvPicPr>
          <p:cNvPr id="9" name="Picture 8" descr="A black bag with a red stripe&#10;&#10;AI-generated content may be incorrect.">
            <a:extLst>
              <a:ext uri="{FF2B5EF4-FFF2-40B4-BE49-F238E27FC236}">
                <a16:creationId xmlns:a16="http://schemas.microsoft.com/office/drawing/2014/main" id="{41562353-1B1A-AE7C-5FC0-51EF48673FE2}"/>
              </a:ext>
            </a:extLst>
          </p:cNvPr>
          <p:cNvPicPr>
            <a:picLocks noChangeAspect="1"/>
          </p:cNvPicPr>
          <p:nvPr/>
        </p:nvPicPr>
        <p:blipFill>
          <a:blip r:embed="rId3"/>
          <a:stretch>
            <a:fillRect/>
          </a:stretch>
        </p:blipFill>
        <p:spPr>
          <a:xfrm>
            <a:off x="7750671" y="804333"/>
            <a:ext cx="4035492" cy="4540251"/>
          </a:xfrm>
          <a:prstGeom prst="rect">
            <a:avLst/>
          </a:prstGeom>
          <a:ln>
            <a:noFill/>
          </a:ln>
        </p:spPr>
      </p:pic>
      <p:pic>
        <p:nvPicPr>
          <p:cNvPr id="13" name="Picture 12" descr="A black golf bag with white text&#10;&#10;AI-generated content may be incorrect.">
            <a:extLst>
              <a:ext uri="{FF2B5EF4-FFF2-40B4-BE49-F238E27FC236}">
                <a16:creationId xmlns:a16="http://schemas.microsoft.com/office/drawing/2014/main" id="{47DFD04A-13DD-1C82-7EF3-5687E206DEDC}"/>
              </a:ext>
            </a:extLst>
          </p:cNvPr>
          <p:cNvPicPr>
            <a:picLocks noChangeAspect="1"/>
          </p:cNvPicPr>
          <p:nvPr/>
        </p:nvPicPr>
        <p:blipFill>
          <a:blip r:embed="rId4"/>
          <a:stretch>
            <a:fillRect/>
          </a:stretch>
        </p:blipFill>
        <p:spPr>
          <a:xfrm>
            <a:off x="4813301" y="1059435"/>
            <a:ext cx="2205566" cy="4476750"/>
          </a:xfrm>
          <a:prstGeom prst="rect">
            <a:avLst/>
          </a:prstGeom>
          <a:ln>
            <a:noFill/>
          </a:ln>
        </p:spPr>
      </p:pic>
    </p:spTree>
    <p:extLst>
      <p:ext uri="{BB962C8B-B14F-4D97-AF65-F5344CB8AC3E}">
        <p14:creationId xmlns:p14="http://schemas.microsoft.com/office/powerpoint/2010/main" val="42791288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D60280-0088-FB3A-A03F-7B837B01DD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A97351-ED0E-F87B-EE04-B776C5C244FE}"/>
              </a:ext>
            </a:extLst>
          </p:cNvPr>
          <p:cNvSpPr>
            <a:spLocks noGrp="1"/>
          </p:cNvSpPr>
          <p:nvPr>
            <p:ph type="title"/>
          </p:nvPr>
        </p:nvSpPr>
        <p:spPr/>
        <p:txBody>
          <a:bodyPr>
            <a:noAutofit/>
          </a:bodyPr>
          <a:lstStyle/>
          <a:p>
            <a:r>
              <a:rPr lang="en-US" sz="3200"/>
              <a:t>Home &amp; Garden  </a:t>
            </a:r>
            <a:endParaRPr lang="en-GB" sz="3200"/>
          </a:p>
        </p:txBody>
      </p:sp>
      <p:sp>
        <p:nvSpPr>
          <p:cNvPr id="3" name="Content Placeholder 2">
            <a:extLst>
              <a:ext uri="{FF2B5EF4-FFF2-40B4-BE49-F238E27FC236}">
                <a16:creationId xmlns:a16="http://schemas.microsoft.com/office/drawing/2014/main" id="{277497AE-0804-AF23-7A55-5A91C106E139}"/>
              </a:ext>
            </a:extLst>
          </p:cNvPr>
          <p:cNvSpPr>
            <a:spLocks noGrp="1"/>
          </p:cNvSpPr>
          <p:nvPr>
            <p:ph sz="half" idx="1"/>
          </p:nvPr>
        </p:nvSpPr>
        <p:spPr>
          <a:solidFill>
            <a:schemeClr val="bg1">
              <a:lumMod val="85000"/>
            </a:schemeClr>
          </a:solidFill>
        </p:spPr>
        <p:txBody>
          <a:bodyPr vert="horz" lIns="91440" tIns="45720" rIns="91440" bIns="45720" rtlCol="0" anchor="t">
            <a:normAutofit lnSpcReduction="10000"/>
          </a:bodyPr>
          <a:lstStyle/>
          <a:p>
            <a:pPr marL="0" indent="0">
              <a:buNone/>
            </a:pPr>
            <a:r>
              <a:rPr lang="en-US" sz="1800" dirty="0">
                <a:solidFill>
                  <a:srgbClr val="FF0000"/>
                </a:solidFill>
              </a:rPr>
              <a:t>2025 Performance </a:t>
            </a:r>
            <a:r>
              <a:rPr lang="en-US" dirty="0">
                <a:solidFill>
                  <a:srgbClr val="FF0000"/>
                </a:solidFill>
              </a:rPr>
              <a:t>  </a:t>
            </a:r>
          </a:p>
          <a:p>
            <a:pPr>
              <a:buClr>
                <a:srgbClr val="FF0000"/>
              </a:buClr>
            </a:pPr>
            <a:r>
              <a:rPr lang="en-US" sz="1600" dirty="0">
                <a:latin typeface="Calibri"/>
                <a:ea typeface="Calibri"/>
                <a:cs typeface="Calibri"/>
              </a:rPr>
              <a:t>Sales +30% vs last year - multiple heatwaves , boosting demand for cooling &amp; outdoor products</a:t>
            </a:r>
          </a:p>
          <a:p>
            <a:pPr>
              <a:buClr>
                <a:srgbClr val="FF0000"/>
              </a:buClr>
            </a:pPr>
            <a:r>
              <a:rPr lang="en-US" sz="1600" dirty="0">
                <a:latin typeface="Calibri"/>
                <a:ea typeface="Calibri"/>
                <a:cs typeface="Calibri"/>
              </a:rPr>
              <a:t>Over 260 Home &amp; Garden SKU’s across website &amp; marketplaces </a:t>
            </a:r>
          </a:p>
          <a:p>
            <a:pPr>
              <a:buClr>
                <a:srgbClr val="FF0000"/>
              </a:buClr>
            </a:pPr>
            <a:r>
              <a:rPr lang="en-US" sz="1600" dirty="0">
                <a:latin typeface="Calibri"/>
                <a:ea typeface="Calibri"/>
                <a:cs typeface="Calibri"/>
              </a:rPr>
              <a:t>Grown core performing categories: Cooling, Radiator covers, outdoor storage, awnings/parasols</a:t>
            </a:r>
          </a:p>
          <a:p>
            <a:pPr>
              <a:buClr>
                <a:srgbClr val="FF0000"/>
              </a:buClr>
            </a:pPr>
            <a:r>
              <a:rPr lang="en-GB" sz="1600" dirty="0">
                <a:latin typeface="Calibri"/>
                <a:ea typeface="Calibri"/>
                <a:cs typeface="Calibri"/>
              </a:rPr>
              <a:t>Launched +72 new SKUs, across new categories: outdoor heating, outdoor rugs, planters internal storage, outdoor living.</a:t>
            </a:r>
          </a:p>
          <a:p>
            <a:pPr>
              <a:buClr>
                <a:srgbClr val="FF0000"/>
              </a:buClr>
            </a:pPr>
            <a:r>
              <a:rPr lang="en-US" sz="1600" dirty="0">
                <a:latin typeface="Calibri"/>
                <a:ea typeface="Calibri"/>
                <a:cs typeface="Calibri"/>
              </a:rPr>
              <a:t>New third-party EU &amp; UK suppliers, trial products/speed to market  </a:t>
            </a:r>
            <a:endParaRPr lang="en-GB" sz="1600" dirty="0">
              <a:solidFill>
                <a:srgbClr val="000000"/>
              </a:solidFill>
              <a:latin typeface="Calibri"/>
              <a:ea typeface="Calibri"/>
              <a:cs typeface="Calibri"/>
            </a:endParaRPr>
          </a:p>
          <a:p>
            <a:pPr>
              <a:buClr>
                <a:srgbClr val="FF0000"/>
              </a:buClr>
            </a:pPr>
            <a:r>
              <a:rPr lang="en-US" sz="1600" dirty="0">
                <a:latin typeface="Aptos Display"/>
                <a:ea typeface="Calibri"/>
                <a:cs typeface="Calibri"/>
              </a:rPr>
              <a:t>Grew new marketplace channels</a:t>
            </a:r>
            <a:r>
              <a:rPr lang="en-US" sz="1600">
                <a:latin typeface="Aptos Display"/>
                <a:ea typeface="Calibri"/>
                <a:cs typeface="Calibri"/>
              </a:rPr>
              <a:t>, expanding </a:t>
            </a:r>
            <a:r>
              <a:rPr lang="en-US" sz="1600" dirty="0">
                <a:latin typeface="Aptos Display"/>
                <a:ea typeface="Calibri"/>
                <a:cs typeface="Calibri"/>
              </a:rPr>
              <a:t>customer reach (</a:t>
            </a:r>
            <a:r>
              <a:rPr lang="en-US" sz="1600" dirty="0" err="1">
                <a:latin typeface="Aptos Display"/>
                <a:ea typeface="Calibri"/>
                <a:cs typeface="Calibri"/>
              </a:rPr>
              <a:t>Temu</a:t>
            </a:r>
            <a:r>
              <a:rPr lang="en-US" sz="1600" dirty="0">
                <a:latin typeface="Aptos Display"/>
                <a:ea typeface="Calibri"/>
                <a:cs typeface="Calibri"/>
              </a:rPr>
              <a:t>)</a:t>
            </a:r>
            <a:endParaRPr lang="en-US" sz="1600" dirty="0">
              <a:latin typeface="Calibri"/>
              <a:ea typeface="Calibri"/>
              <a:cs typeface="Calibri"/>
            </a:endParaRPr>
          </a:p>
          <a:p>
            <a:pPr>
              <a:buClr>
                <a:srgbClr val="FF0000"/>
              </a:buClr>
            </a:pPr>
            <a:r>
              <a:rPr lang="en-GB" sz="1600" dirty="0">
                <a:latin typeface="Calibri"/>
                <a:ea typeface="Calibri"/>
                <a:cs typeface="Calibri"/>
              </a:rPr>
              <a:t>Website transactions increased +29%, while average order value increased +13% </a:t>
            </a:r>
            <a:endParaRPr lang="en-GB" dirty="0"/>
          </a:p>
          <a:p>
            <a:pPr>
              <a:buClr>
                <a:srgbClr val="FF0000"/>
              </a:buClr>
            </a:pPr>
            <a:r>
              <a:rPr lang="en-GB" sz="1600" dirty="0">
                <a:latin typeface="Calibri"/>
                <a:ea typeface="Calibri"/>
                <a:cs typeface="Calibri"/>
              </a:rPr>
              <a:t>+44% improved PPC Return on Advertising Spend(ROAS)</a:t>
            </a:r>
          </a:p>
          <a:p>
            <a:pPr marL="0" indent="0">
              <a:buClr>
                <a:srgbClr val="FF0000"/>
              </a:buClr>
              <a:buNone/>
            </a:pPr>
            <a:endParaRPr lang="en-US" sz="1800" dirty="0"/>
          </a:p>
          <a:p>
            <a:pPr marL="0" indent="0">
              <a:buNone/>
            </a:pPr>
            <a:endParaRPr lang="en-GB" dirty="0"/>
          </a:p>
        </p:txBody>
      </p:sp>
      <p:sp>
        <p:nvSpPr>
          <p:cNvPr id="4" name="Content Placeholder 3">
            <a:extLst>
              <a:ext uri="{FF2B5EF4-FFF2-40B4-BE49-F238E27FC236}">
                <a16:creationId xmlns:a16="http://schemas.microsoft.com/office/drawing/2014/main" id="{E235AD84-1C97-BF2F-60A0-A65B17D3AEAE}"/>
              </a:ext>
            </a:extLst>
          </p:cNvPr>
          <p:cNvSpPr>
            <a:spLocks noGrp="1"/>
          </p:cNvSpPr>
          <p:nvPr>
            <p:ph sz="half" idx="13"/>
          </p:nvPr>
        </p:nvSpPr>
        <p:spPr>
          <a:solidFill>
            <a:schemeClr val="bg1">
              <a:lumMod val="85000"/>
            </a:schemeClr>
          </a:solidFill>
        </p:spPr>
        <p:txBody>
          <a:bodyPr vert="horz" lIns="91440" tIns="45720" rIns="91440" bIns="45720" rtlCol="0" anchor="t">
            <a:normAutofit fontScale="92500" lnSpcReduction="20000"/>
          </a:bodyPr>
          <a:lstStyle/>
          <a:p>
            <a:pPr marL="0" indent="0">
              <a:buNone/>
            </a:pPr>
            <a:endParaRPr lang="en-US" sz="600" dirty="0"/>
          </a:p>
          <a:p>
            <a:pPr marL="0" indent="0">
              <a:buNone/>
            </a:pPr>
            <a:r>
              <a:rPr lang="en-US" sz="1800" dirty="0">
                <a:solidFill>
                  <a:srgbClr val="FF0000"/>
                </a:solidFill>
              </a:rPr>
              <a:t>2026 Outlook </a:t>
            </a:r>
            <a:endParaRPr lang="en-US" dirty="0">
              <a:solidFill>
                <a:srgbClr val="FF0000"/>
              </a:solidFill>
            </a:endParaRPr>
          </a:p>
          <a:p>
            <a:pPr>
              <a:buClr>
                <a:srgbClr val="FF0000"/>
              </a:buClr>
            </a:pPr>
            <a:r>
              <a:rPr lang="en-US" sz="1600" dirty="0">
                <a:latin typeface="Calibri"/>
                <a:ea typeface="Calibri"/>
                <a:cs typeface="Calibri"/>
              </a:rPr>
              <a:t>Performance tracking to sales forecast expectation </a:t>
            </a:r>
          </a:p>
          <a:p>
            <a:pPr>
              <a:buClr>
                <a:srgbClr val="FF0000"/>
              </a:buClr>
            </a:pPr>
            <a:r>
              <a:rPr lang="en-US" sz="1600" dirty="0">
                <a:latin typeface="Calibri"/>
                <a:ea typeface="Calibri"/>
                <a:cs typeface="Calibri"/>
              </a:rPr>
              <a:t>Growing product range listings by year-end, +15% L4L </a:t>
            </a:r>
          </a:p>
          <a:p>
            <a:pPr lvl="1">
              <a:spcBef>
                <a:spcPts val="1000"/>
              </a:spcBef>
              <a:buClr>
                <a:srgbClr val="FF0000"/>
              </a:buClr>
              <a:buFont typeface="Courier New" panose="020B0604020202020204" pitchFamily="34" charset="0"/>
              <a:buChar char="o"/>
            </a:pPr>
            <a:r>
              <a:rPr lang="en-US" sz="1600" dirty="0">
                <a:latin typeface="Calibri"/>
                <a:ea typeface="Calibri"/>
                <a:cs typeface="Calibri"/>
              </a:rPr>
              <a:t>Q1 launched new cooling, heating, outdoor living, parasol &amp; awning range</a:t>
            </a:r>
          </a:p>
          <a:p>
            <a:pPr lvl="1">
              <a:spcBef>
                <a:spcPts val="1000"/>
              </a:spcBef>
              <a:buClr>
                <a:srgbClr val="FF0000"/>
              </a:buClr>
              <a:buFont typeface="Courier New" panose="020B0604020202020204" pitchFamily="34" charset="0"/>
              <a:buChar char="o"/>
            </a:pPr>
            <a:r>
              <a:rPr lang="en-US" sz="1600" dirty="0">
                <a:latin typeface="Calibri"/>
                <a:ea typeface="Calibri"/>
                <a:cs typeface="Calibri"/>
              </a:rPr>
              <a:t>Q2/Q3 launching new metal storage  / children's furniture  </a:t>
            </a:r>
          </a:p>
          <a:p>
            <a:pPr>
              <a:buClr>
                <a:srgbClr val="FF0000"/>
              </a:buClr>
            </a:pPr>
            <a:r>
              <a:rPr lang="en-US" sz="1600" dirty="0">
                <a:solidFill>
                  <a:srgbClr val="000000"/>
                </a:solidFill>
                <a:latin typeface="Calibri"/>
                <a:ea typeface="Calibri"/>
                <a:cs typeface="Calibri"/>
              </a:rPr>
              <a:t>Improved L4L stock availability to meet trading forecast</a:t>
            </a:r>
          </a:p>
          <a:p>
            <a:pPr>
              <a:buClr>
                <a:srgbClr val="FF0000"/>
              </a:buClr>
            </a:pPr>
            <a:r>
              <a:rPr lang="en-US" sz="1600" dirty="0">
                <a:solidFill>
                  <a:srgbClr val="000000"/>
                </a:solidFill>
                <a:latin typeface="Calibri"/>
                <a:ea typeface="Calibri"/>
                <a:cs typeface="Calibri"/>
              </a:rPr>
              <a:t>Strengthen EU and UK supplier relationships to trial new products </a:t>
            </a:r>
          </a:p>
          <a:p>
            <a:pPr>
              <a:buClr>
                <a:srgbClr val="FF0000"/>
              </a:buClr>
            </a:pPr>
            <a:r>
              <a:rPr lang="en-US" sz="1600" dirty="0">
                <a:solidFill>
                  <a:srgbClr val="000000"/>
                </a:solidFill>
                <a:latin typeface="Calibri"/>
                <a:ea typeface="Calibri"/>
                <a:cs typeface="Calibri"/>
              </a:rPr>
              <a:t>New direct dispatch partnership with UK supplier, mitigating stock holding costs </a:t>
            </a:r>
          </a:p>
          <a:p>
            <a:pPr>
              <a:buClr>
                <a:srgbClr val="FF0000"/>
              </a:buClr>
            </a:pPr>
            <a:r>
              <a:rPr lang="en-US" sz="1600" dirty="0">
                <a:solidFill>
                  <a:srgbClr val="000000"/>
                </a:solidFill>
                <a:latin typeface="Calibri"/>
                <a:ea typeface="Calibri"/>
                <a:cs typeface="Calibri"/>
              </a:rPr>
              <a:t>Flexible ordering /mixed containers, reducing stock holding costs</a:t>
            </a:r>
          </a:p>
          <a:p>
            <a:pPr>
              <a:buClr>
                <a:srgbClr val="FF0000"/>
              </a:buClr>
            </a:pPr>
            <a:r>
              <a:rPr lang="en-US" sz="1600" dirty="0">
                <a:solidFill>
                  <a:srgbClr val="000000"/>
                </a:solidFill>
                <a:latin typeface="Calibri"/>
                <a:ea typeface="Calibri"/>
                <a:cs typeface="Calibri"/>
              </a:rPr>
              <a:t>Increasing average order value and basket count with wider range selection  </a:t>
            </a:r>
          </a:p>
          <a:p>
            <a:pPr>
              <a:buClr>
                <a:srgbClr val="FF0000"/>
              </a:buClr>
            </a:pPr>
            <a:r>
              <a:rPr lang="en-US" sz="1600" dirty="0">
                <a:solidFill>
                  <a:srgbClr val="000000"/>
                </a:solidFill>
                <a:latin typeface="Calibri"/>
                <a:ea typeface="Calibri"/>
                <a:cs typeface="Calibri"/>
              </a:rPr>
              <a:t>Continue marketplace growth to reach new customers (</a:t>
            </a:r>
            <a:r>
              <a:rPr lang="en-US" sz="1600" dirty="0" err="1">
                <a:solidFill>
                  <a:srgbClr val="000000"/>
                </a:solidFill>
                <a:latin typeface="Calibri"/>
                <a:ea typeface="Calibri"/>
                <a:cs typeface="Calibri"/>
              </a:rPr>
              <a:t>OnBuy</a:t>
            </a:r>
            <a:r>
              <a:rPr lang="en-US" sz="1600" dirty="0">
                <a:solidFill>
                  <a:srgbClr val="000000"/>
                </a:solidFill>
                <a:latin typeface="Calibri"/>
                <a:ea typeface="Calibri"/>
                <a:cs typeface="Calibri"/>
              </a:rPr>
              <a:t>) </a:t>
            </a:r>
          </a:p>
          <a:p>
            <a:pPr>
              <a:buClr>
                <a:srgbClr val="FF0000"/>
              </a:buClr>
            </a:pPr>
            <a:r>
              <a:rPr lang="en-US" sz="1600" dirty="0">
                <a:latin typeface="Calibri"/>
                <a:ea typeface="Calibri"/>
                <a:cs typeface="Calibri"/>
              </a:rPr>
              <a:t>Improving marketing ROI, leveraging AI, content &amp; product listings</a:t>
            </a:r>
          </a:p>
        </p:txBody>
      </p:sp>
      <p:pic>
        <p:nvPicPr>
          <p:cNvPr id="11" name="Picture 10" descr="A black shed with tools and plants in the back&#10;&#10;AI-generated content may be incorrect.">
            <a:extLst>
              <a:ext uri="{FF2B5EF4-FFF2-40B4-BE49-F238E27FC236}">
                <a16:creationId xmlns:a16="http://schemas.microsoft.com/office/drawing/2014/main" id="{C6C1769D-88C7-4C1E-6CAA-6DEC01C39633}"/>
              </a:ext>
            </a:extLst>
          </p:cNvPr>
          <p:cNvPicPr>
            <a:picLocks noChangeAspect="1"/>
          </p:cNvPicPr>
          <p:nvPr/>
        </p:nvPicPr>
        <p:blipFill>
          <a:blip r:embed="rId2"/>
          <a:stretch>
            <a:fillRect/>
          </a:stretch>
        </p:blipFill>
        <p:spPr>
          <a:xfrm>
            <a:off x="9576026" y="706210"/>
            <a:ext cx="2173061" cy="1592037"/>
          </a:xfrm>
          <a:prstGeom prst="rect">
            <a:avLst/>
          </a:prstGeom>
        </p:spPr>
      </p:pic>
      <p:pic>
        <p:nvPicPr>
          <p:cNvPr id="13" name="Picture 12" descr="A white rectangular object with a touch screen&#10;&#10;AI-generated content may be incorrect.">
            <a:extLst>
              <a:ext uri="{FF2B5EF4-FFF2-40B4-BE49-F238E27FC236}">
                <a16:creationId xmlns:a16="http://schemas.microsoft.com/office/drawing/2014/main" id="{0EC1A3C2-2ADF-89B2-36D2-70860CE4061D}"/>
              </a:ext>
            </a:extLst>
          </p:cNvPr>
          <p:cNvPicPr>
            <a:picLocks noChangeAspect="1"/>
          </p:cNvPicPr>
          <p:nvPr/>
        </p:nvPicPr>
        <p:blipFill>
          <a:blip r:embed="rId3"/>
          <a:stretch>
            <a:fillRect/>
          </a:stretch>
        </p:blipFill>
        <p:spPr>
          <a:xfrm>
            <a:off x="534307" y="715735"/>
            <a:ext cx="2204358" cy="1583869"/>
          </a:xfrm>
          <a:prstGeom prst="rect">
            <a:avLst/>
          </a:prstGeom>
        </p:spPr>
      </p:pic>
      <p:pic>
        <p:nvPicPr>
          <p:cNvPr id="14" name="Picture 13" descr="A heater on a wall&#10;&#10;AI-generated content may be incorrect.">
            <a:extLst>
              <a:ext uri="{FF2B5EF4-FFF2-40B4-BE49-F238E27FC236}">
                <a16:creationId xmlns:a16="http://schemas.microsoft.com/office/drawing/2014/main" id="{7DC9575F-32A6-CB51-7918-9FBF5ED33D39}"/>
              </a:ext>
            </a:extLst>
          </p:cNvPr>
          <p:cNvPicPr>
            <a:picLocks noChangeAspect="1"/>
          </p:cNvPicPr>
          <p:nvPr/>
        </p:nvPicPr>
        <p:blipFill>
          <a:blip r:embed="rId4"/>
          <a:stretch>
            <a:fillRect/>
          </a:stretch>
        </p:blipFill>
        <p:spPr>
          <a:xfrm>
            <a:off x="3596140" y="705985"/>
            <a:ext cx="2183948" cy="1563460"/>
          </a:xfrm>
          <a:prstGeom prst="rect">
            <a:avLst/>
          </a:prstGeom>
        </p:spPr>
      </p:pic>
      <p:pic>
        <p:nvPicPr>
          <p:cNvPr id="15" name="Picture 14">
            <a:extLst>
              <a:ext uri="{FF2B5EF4-FFF2-40B4-BE49-F238E27FC236}">
                <a16:creationId xmlns:a16="http://schemas.microsoft.com/office/drawing/2014/main" id="{29617477-2E1B-9C2F-B975-47027E9E3452}"/>
              </a:ext>
            </a:extLst>
          </p:cNvPr>
          <p:cNvPicPr>
            <a:picLocks noChangeAspect="1"/>
          </p:cNvPicPr>
          <p:nvPr/>
        </p:nvPicPr>
        <p:blipFill>
          <a:blip r:embed="rId5"/>
          <a:srcRect l="9596" t="5896" r="6199" b="7519"/>
          <a:stretch>
            <a:fillRect/>
          </a:stretch>
        </p:blipFill>
        <p:spPr>
          <a:xfrm>
            <a:off x="6646134" y="702617"/>
            <a:ext cx="2184360" cy="1572703"/>
          </a:xfrm>
          <a:prstGeom prst="rect">
            <a:avLst/>
          </a:prstGeom>
        </p:spPr>
      </p:pic>
    </p:spTree>
    <p:extLst>
      <p:ext uri="{BB962C8B-B14F-4D97-AF65-F5344CB8AC3E}">
        <p14:creationId xmlns:p14="http://schemas.microsoft.com/office/powerpoint/2010/main" val="5342911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C2FC42-DACC-DD0E-51BE-FA65B42A54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2D9C20-8D31-ACE2-4D81-E6B86C9BDF8A}"/>
              </a:ext>
            </a:extLst>
          </p:cNvPr>
          <p:cNvSpPr>
            <a:spLocks noGrp="1"/>
          </p:cNvSpPr>
          <p:nvPr>
            <p:ph type="title"/>
          </p:nvPr>
        </p:nvSpPr>
        <p:spPr/>
        <p:txBody>
          <a:bodyPr/>
          <a:lstStyle/>
          <a:p>
            <a:r>
              <a:rPr lang="en-US" sz="3200"/>
              <a:t>Home &amp; Garden New Products </a:t>
            </a:r>
            <a:endParaRPr lang="en-GB" sz="3200"/>
          </a:p>
        </p:txBody>
      </p:sp>
      <p:sp>
        <p:nvSpPr>
          <p:cNvPr id="45" name="TextBox 44">
            <a:extLst>
              <a:ext uri="{FF2B5EF4-FFF2-40B4-BE49-F238E27FC236}">
                <a16:creationId xmlns:a16="http://schemas.microsoft.com/office/drawing/2014/main" id="{58456607-2C1B-F4A4-D1A6-EB2A2FD84094}"/>
              </a:ext>
            </a:extLst>
          </p:cNvPr>
          <p:cNvSpPr txBox="1"/>
          <p:nvPr/>
        </p:nvSpPr>
        <p:spPr>
          <a:xfrm>
            <a:off x="1548975" y="2790903"/>
            <a:ext cx="3580153" cy="276999"/>
          </a:xfrm>
          <a:prstGeom prst="rect">
            <a:avLst/>
          </a:prstGeom>
          <a:noFill/>
        </p:spPr>
        <p:txBody>
          <a:bodyPr wrap="square" lIns="91440" tIns="45720" rIns="91440" bIns="45720" anchor="t">
            <a:spAutoFit/>
          </a:bodyPr>
          <a:lstStyle/>
          <a:p>
            <a:pPr algn="ctr">
              <a:defRPr/>
            </a:pPr>
            <a:r>
              <a:rPr lang="en-GB" sz="1200" b="1">
                <a:solidFill>
                  <a:srgbClr val="E7E6E6">
                    <a:lumMod val="25000"/>
                  </a:srgbClr>
                </a:solidFill>
                <a:latin typeface="Calibri" panose="020F0502020204030204"/>
              </a:rPr>
              <a:t>Cooling   </a:t>
            </a:r>
            <a:endParaRPr lang="en-GB" sz="1200" i="0" u="none" strike="noStrike" kern="1200" cap="none" spc="0" normalizeH="0" baseline="0" noProof="0">
              <a:ln>
                <a:noFill/>
              </a:ln>
              <a:solidFill>
                <a:prstClr val="black"/>
              </a:solidFill>
              <a:effectLst/>
              <a:uLnTx/>
              <a:uFillTx/>
              <a:latin typeface="Calibri" panose="020F0502020204030204"/>
              <a:ea typeface="Calibri"/>
              <a:cs typeface="Calibri"/>
            </a:endParaRPr>
          </a:p>
        </p:txBody>
      </p:sp>
      <p:sp>
        <p:nvSpPr>
          <p:cNvPr id="48" name="TextBox 47">
            <a:extLst>
              <a:ext uri="{FF2B5EF4-FFF2-40B4-BE49-F238E27FC236}">
                <a16:creationId xmlns:a16="http://schemas.microsoft.com/office/drawing/2014/main" id="{B47C86DC-0F04-370F-64C8-4894338CCFE8}"/>
              </a:ext>
            </a:extLst>
          </p:cNvPr>
          <p:cNvSpPr txBox="1"/>
          <p:nvPr/>
        </p:nvSpPr>
        <p:spPr>
          <a:xfrm>
            <a:off x="33416" y="5811513"/>
            <a:ext cx="3580153" cy="276999"/>
          </a:xfrm>
          <a:prstGeom prst="rect">
            <a:avLst/>
          </a:prstGeom>
          <a:noFill/>
        </p:spPr>
        <p:txBody>
          <a:bodyPr wrap="square" lIns="91440" tIns="45720" rIns="91440" bIns="45720" anchor="t">
            <a:spAutoFit/>
          </a:bodyPr>
          <a:lstStyle/>
          <a:p>
            <a:pPr algn="ctr">
              <a:defRPr/>
            </a:pPr>
            <a:r>
              <a:rPr lang="en-GB" sz="1200" b="1">
                <a:solidFill>
                  <a:srgbClr val="E7E6E6">
                    <a:lumMod val="25000"/>
                  </a:srgbClr>
                </a:solidFill>
                <a:latin typeface="Calibri" panose="020F0502020204030204"/>
              </a:rPr>
              <a:t>Outdoor Living  </a:t>
            </a:r>
            <a:endParaRPr kumimoji="0" lang="en-GB" sz="12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9" name="TextBox 48">
            <a:extLst>
              <a:ext uri="{FF2B5EF4-FFF2-40B4-BE49-F238E27FC236}">
                <a16:creationId xmlns:a16="http://schemas.microsoft.com/office/drawing/2014/main" id="{AE59D8F4-8891-14B6-451E-5F84A20710CA}"/>
              </a:ext>
            </a:extLst>
          </p:cNvPr>
          <p:cNvSpPr txBox="1"/>
          <p:nvPr/>
        </p:nvSpPr>
        <p:spPr>
          <a:xfrm>
            <a:off x="2783789" y="5800626"/>
            <a:ext cx="3580153" cy="276999"/>
          </a:xfrm>
          <a:prstGeom prst="rect">
            <a:avLst/>
          </a:prstGeom>
          <a:noFill/>
        </p:spPr>
        <p:txBody>
          <a:bodyPr wrap="square" lIns="91440" tIns="45720" rIns="91440" bIns="45720" anchor="t">
            <a:spAutoFit/>
          </a:bodyPr>
          <a:lstStyle/>
          <a:p>
            <a:pPr algn="ctr">
              <a:defRPr/>
            </a:pPr>
            <a:r>
              <a:rPr lang="en-GB" sz="1200" b="1">
                <a:solidFill>
                  <a:srgbClr val="E7E6E6">
                    <a:lumMod val="25000"/>
                  </a:srgbClr>
                </a:solidFill>
                <a:latin typeface="Calibri" panose="020F0502020204030204"/>
              </a:rPr>
              <a:t>Parasol &amp; Awnings</a:t>
            </a:r>
            <a:endParaRPr kumimoji="0" lang="en-GB" sz="1200" b="1" i="0" u="none" strike="noStrike" kern="1200" cap="none" spc="0" normalizeH="0" baseline="0" noProof="0" err="1">
              <a:ln>
                <a:noFill/>
              </a:ln>
              <a:solidFill>
                <a:prstClr val="black"/>
              </a:solidFill>
              <a:effectLst/>
              <a:uLnTx/>
              <a:uFillTx/>
              <a:latin typeface="Calibri" panose="020F0502020204030204"/>
              <a:ea typeface="+mn-ea"/>
              <a:cs typeface="+mn-cs"/>
            </a:endParaRPr>
          </a:p>
        </p:txBody>
      </p:sp>
      <p:sp>
        <p:nvSpPr>
          <p:cNvPr id="53" name="TextBox 52">
            <a:extLst>
              <a:ext uri="{FF2B5EF4-FFF2-40B4-BE49-F238E27FC236}">
                <a16:creationId xmlns:a16="http://schemas.microsoft.com/office/drawing/2014/main" id="{586ABA39-3ED0-8F0B-00DD-50B435E20BE7}"/>
              </a:ext>
            </a:extLst>
          </p:cNvPr>
          <p:cNvSpPr txBox="1"/>
          <p:nvPr/>
        </p:nvSpPr>
        <p:spPr>
          <a:xfrm>
            <a:off x="4766618" y="2783378"/>
            <a:ext cx="3580153" cy="276999"/>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a:solidFill>
                  <a:srgbClr val="E7E6E6">
                    <a:lumMod val="25000"/>
                  </a:srgbClr>
                </a:solidFill>
                <a:latin typeface="Calibri" panose="020F0502020204030204"/>
              </a:rPr>
              <a:t>P</a:t>
            </a:r>
            <a:r>
              <a:rPr lang="en-GB" sz="1200" b="1" err="1">
                <a:solidFill>
                  <a:srgbClr val="E7E6E6">
                    <a:lumMod val="25000"/>
                  </a:srgbClr>
                </a:solidFill>
                <a:latin typeface="Calibri" panose="020F0502020204030204"/>
              </a:rPr>
              <a:t>anel</a:t>
            </a:r>
            <a:r>
              <a:rPr lang="en-GB" sz="1200" b="1">
                <a:solidFill>
                  <a:srgbClr val="E7E6E6">
                    <a:lumMod val="25000"/>
                  </a:srgbClr>
                </a:solidFill>
                <a:latin typeface="Calibri" panose="020F0502020204030204"/>
              </a:rPr>
              <a:t> Heaters</a:t>
            </a:r>
            <a:endParaRPr kumimoji="0" lang="en-GB" sz="1200" b="1"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55" name="Picture 54" descr="A black rectangular object next to a couch&#10;&#10;AI-generated content may be incorrect.">
            <a:extLst>
              <a:ext uri="{FF2B5EF4-FFF2-40B4-BE49-F238E27FC236}">
                <a16:creationId xmlns:a16="http://schemas.microsoft.com/office/drawing/2014/main" id="{C8E5CE1E-1436-16B0-3F79-51A4E22B8D78}"/>
              </a:ext>
            </a:extLst>
          </p:cNvPr>
          <p:cNvPicPr>
            <a:picLocks noChangeAspect="1"/>
          </p:cNvPicPr>
          <p:nvPr/>
        </p:nvPicPr>
        <p:blipFill>
          <a:blip r:embed="rId2">
            <a:extLst>
              <a:ext uri="{28A0092B-C50C-407E-A947-70E740481C1C}">
                <a14:useLocalDpi xmlns:a14="http://schemas.microsoft.com/office/drawing/2010/main" val="0"/>
              </a:ext>
            </a:extLst>
          </a:blip>
          <a:srcRect l="15029" t="10561" r="-964" b="120"/>
          <a:stretch>
            <a:fillRect/>
          </a:stretch>
        </p:blipFill>
        <p:spPr>
          <a:xfrm>
            <a:off x="4809269" y="946878"/>
            <a:ext cx="1692750" cy="1781167"/>
          </a:xfrm>
          <a:prstGeom prst="rect">
            <a:avLst/>
          </a:prstGeom>
        </p:spPr>
      </p:pic>
      <p:pic>
        <p:nvPicPr>
          <p:cNvPr id="57" name="Picture 56" descr="A white rectangular object on a wall&#10;&#10;AI-generated content may be incorrect.">
            <a:extLst>
              <a:ext uri="{FF2B5EF4-FFF2-40B4-BE49-F238E27FC236}">
                <a16:creationId xmlns:a16="http://schemas.microsoft.com/office/drawing/2014/main" id="{59E0CB59-FD3F-49A5-D6E0-7D4B63A1E63D}"/>
              </a:ext>
            </a:extLst>
          </p:cNvPr>
          <p:cNvPicPr>
            <a:picLocks noChangeAspect="1"/>
          </p:cNvPicPr>
          <p:nvPr/>
        </p:nvPicPr>
        <p:blipFill>
          <a:blip r:embed="rId3">
            <a:extLst>
              <a:ext uri="{28A0092B-C50C-407E-A947-70E740481C1C}">
                <a14:useLocalDpi xmlns:a14="http://schemas.microsoft.com/office/drawing/2010/main" val="0"/>
              </a:ext>
            </a:extLst>
          </a:blip>
          <a:srcRect l="18079" t="3836" r="1504" b="-1242"/>
          <a:stretch>
            <a:fillRect/>
          </a:stretch>
        </p:blipFill>
        <p:spPr>
          <a:xfrm>
            <a:off x="6586869" y="948843"/>
            <a:ext cx="1620928" cy="1784876"/>
          </a:xfrm>
          <a:prstGeom prst="rect">
            <a:avLst/>
          </a:prstGeom>
        </p:spPr>
      </p:pic>
      <p:pic>
        <p:nvPicPr>
          <p:cNvPr id="3" name="Picture 2" descr="A white fan on a table&#10;&#10;AI-generated content may be incorrect.">
            <a:extLst>
              <a:ext uri="{FF2B5EF4-FFF2-40B4-BE49-F238E27FC236}">
                <a16:creationId xmlns:a16="http://schemas.microsoft.com/office/drawing/2014/main" id="{8DB97919-F194-73F6-D78A-38CC47CD8167}"/>
              </a:ext>
            </a:extLst>
          </p:cNvPr>
          <p:cNvPicPr>
            <a:picLocks noChangeAspect="1"/>
          </p:cNvPicPr>
          <p:nvPr/>
        </p:nvPicPr>
        <p:blipFill>
          <a:blip r:embed="rId4"/>
          <a:stretch>
            <a:fillRect/>
          </a:stretch>
        </p:blipFill>
        <p:spPr>
          <a:xfrm>
            <a:off x="168776" y="951593"/>
            <a:ext cx="1593421" cy="1777142"/>
          </a:xfrm>
          <a:prstGeom prst="rect">
            <a:avLst/>
          </a:prstGeom>
        </p:spPr>
      </p:pic>
      <p:pic>
        <p:nvPicPr>
          <p:cNvPr id="9" name="Picture 8" descr="A white rectangular object with buttons and a black panel&#10;&#10;AI-generated content may be incorrect.">
            <a:extLst>
              <a:ext uri="{FF2B5EF4-FFF2-40B4-BE49-F238E27FC236}">
                <a16:creationId xmlns:a16="http://schemas.microsoft.com/office/drawing/2014/main" id="{2B286579-E892-69E5-220B-BA18CBB3A630}"/>
              </a:ext>
            </a:extLst>
          </p:cNvPr>
          <p:cNvPicPr>
            <a:picLocks noChangeAspect="1"/>
          </p:cNvPicPr>
          <p:nvPr/>
        </p:nvPicPr>
        <p:blipFill>
          <a:blip r:embed="rId5"/>
          <a:srcRect t="-151" r="-695" b="6025"/>
          <a:stretch>
            <a:fillRect/>
          </a:stretch>
        </p:blipFill>
        <p:spPr>
          <a:xfrm>
            <a:off x="1997863" y="945164"/>
            <a:ext cx="1560006" cy="1786516"/>
          </a:xfrm>
          <a:prstGeom prst="rect">
            <a:avLst/>
          </a:prstGeom>
        </p:spPr>
      </p:pic>
      <p:pic>
        <p:nvPicPr>
          <p:cNvPr id="11" name="Picture 10" descr="A white fan on a wood floor&#10;&#10;AI-generated content may be incorrect.">
            <a:extLst>
              <a:ext uri="{FF2B5EF4-FFF2-40B4-BE49-F238E27FC236}">
                <a16:creationId xmlns:a16="http://schemas.microsoft.com/office/drawing/2014/main" id="{66275C58-3213-1FBA-3108-3EEF94A680E8}"/>
              </a:ext>
            </a:extLst>
          </p:cNvPr>
          <p:cNvPicPr>
            <a:picLocks noChangeAspect="1"/>
          </p:cNvPicPr>
          <p:nvPr/>
        </p:nvPicPr>
        <p:blipFill>
          <a:blip r:embed="rId6"/>
          <a:stretch>
            <a:fillRect/>
          </a:stretch>
        </p:blipFill>
        <p:spPr>
          <a:xfrm>
            <a:off x="3629659" y="952154"/>
            <a:ext cx="967994" cy="1780986"/>
          </a:xfrm>
          <a:prstGeom prst="rect">
            <a:avLst/>
          </a:prstGeom>
        </p:spPr>
      </p:pic>
      <p:grpSp>
        <p:nvGrpSpPr>
          <p:cNvPr id="12" name="Group 11">
            <a:extLst>
              <a:ext uri="{FF2B5EF4-FFF2-40B4-BE49-F238E27FC236}">
                <a16:creationId xmlns:a16="http://schemas.microsoft.com/office/drawing/2014/main" id="{E42BFDDD-3063-2C2F-0986-E0DC27A4D883}"/>
              </a:ext>
            </a:extLst>
          </p:cNvPr>
          <p:cNvGrpSpPr/>
          <p:nvPr/>
        </p:nvGrpSpPr>
        <p:grpSpPr>
          <a:xfrm>
            <a:off x="173371" y="3929170"/>
            <a:ext cx="2757932" cy="1808044"/>
            <a:chOff x="391085" y="3689684"/>
            <a:chExt cx="3030074" cy="2003987"/>
          </a:xfrm>
        </p:grpSpPr>
        <p:pic>
          <p:nvPicPr>
            <p:cNvPr id="13" name="Picture 12" descr="A chair on a patio&#10;&#10;AI-generated content may be incorrect.">
              <a:extLst>
                <a:ext uri="{FF2B5EF4-FFF2-40B4-BE49-F238E27FC236}">
                  <a16:creationId xmlns:a16="http://schemas.microsoft.com/office/drawing/2014/main" id="{F878048E-99AD-045C-87A1-9C011B6CD9AF}"/>
                </a:ext>
              </a:extLst>
            </p:cNvPr>
            <p:cNvPicPr>
              <a:picLocks noChangeAspect="1"/>
            </p:cNvPicPr>
            <p:nvPr/>
          </p:nvPicPr>
          <p:blipFill>
            <a:blip r:embed="rId7"/>
            <a:stretch>
              <a:fillRect/>
            </a:stretch>
          </p:blipFill>
          <p:spPr>
            <a:xfrm>
              <a:off x="391085" y="3689684"/>
              <a:ext cx="1344172" cy="1963057"/>
            </a:xfrm>
            <a:prstGeom prst="rect">
              <a:avLst/>
            </a:prstGeom>
          </p:spPr>
        </p:pic>
        <p:pic>
          <p:nvPicPr>
            <p:cNvPr id="15" name="Picture 14" descr="A group of chairs and a small table&#10;&#10;AI-generated content may be incorrect.">
              <a:extLst>
                <a:ext uri="{FF2B5EF4-FFF2-40B4-BE49-F238E27FC236}">
                  <a16:creationId xmlns:a16="http://schemas.microsoft.com/office/drawing/2014/main" id="{ABB3A966-7E06-D0AF-6906-4D4E1EC806B3}"/>
                </a:ext>
              </a:extLst>
            </p:cNvPr>
            <p:cNvPicPr>
              <a:picLocks noChangeAspect="1"/>
            </p:cNvPicPr>
            <p:nvPr/>
          </p:nvPicPr>
          <p:blipFill>
            <a:blip r:embed="rId8"/>
            <a:stretch>
              <a:fillRect/>
            </a:stretch>
          </p:blipFill>
          <p:spPr>
            <a:xfrm>
              <a:off x="1862984" y="3695362"/>
              <a:ext cx="1553414" cy="818629"/>
            </a:xfrm>
            <a:prstGeom prst="rect">
              <a:avLst/>
            </a:prstGeom>
          </p:spPr>
        </p:pic>
        <p:pic>
          <p:nvPicPr>
            <p:cNvPr id="4" name="Picture 3" descr="A table and chairs under a canopy&#10;&#10;AI-generated content may be incorrect.">
              <a:extLst>
                <a:ext uri="{FF2B5EF4-FFF2-40B4-BE49-F238E27FC236}">
                  <a16:creationId xmlns:a16="http://schemas.microsoft.com/office/drawing/2014/main" id="{EF742E22-9F2A-F3A4-638E-438AF3F9C304}"/>
                </a:ext>
              </a:extLst>
            </p:cNvPr>
            <p:cNvPicPr>
              <a:picLocks noChangeAspect="1"/>
            </p:cNvPicPr>
            <p:nvPr/>
          </p:nvPicPr>
          <p:blipFill>
            <a:blip r:embed="rId9"/>
            <a:stretch>
              <a:fillRect/>
            </a:stretch>
          </p:blipFill>
          <p:spPr>
            <a:xfrm>
              <a:off x="1858223" y="4570794"/>
              <a:ext cx="1562936" cy="1122877"/>
            </a:xfrm>
            <a:prstGeom prst="rect">
              <a:avLst/>
            </a:prstGeom>
          </p:spPr>
        </p:pic>
      </p:grpSp>
      <p:pic>
        <p:nvPicPr>
          <p:cNvPr id="14" name="Picture 13" descr="A large umbrella on a patio&#10;&#10;AI-generated content may be incorrect.">
            <a:extLst>
              <a:ext uri="{FF2B5EF4-FFF2-40B4-BE49-F238E27FC236}">
                <a16:creationId xmlns:a16="http://schemas.microsoft.com/office/drawing/2014/main" id="{01C50670-99B2-BE37-12AC-4AE55578441A}"/>
              </a:ext>
            </a:extLst>
          </p:cNvPr>
          <p:cNvPicPr>
            <a:picLocks noChangeAspect="1"/>
          </p:cNvPicPr>
          <p:nvPr/>
        </p:nvPicPr>
        <p:blipFill>
          <a:blip r:embed="rId10"/>
          <a:stretch>
            <a:fillRect/>
          </a:stretch>
        </p:blipFill>
        <p:spPr>
          <a:xfrm>
            <a:off x="3051220" y="3911015"/>
            <a:ext cx="1617057" cy="1817746"/>
          </a:xfrm>
          <a:prstGeom prst="rect">
            <a:avLst/>
          </a:prstGeom>
        </p:spPr>
      </p:pic>
      <p:pic>
        <p:nvPicPr>
          <p:cNvPr id="16" name="Picture 15">
            <a:extLst>
              <a:ext uri="{FF2B5EF4-FFF2-40B4-BE49-F238E27FC236}">
                <a16:creationId xmlns:a16="http://schemas.microsoft.com/office/drawing/2014/main" id="{86E074E6-AD78-3F5E-C9A7-5BFED9CAA77A}"/>
              </a:ext>
            </a:extLst>
          </p:cNvPr>
          <p:cNvPicPr>
            <a:picLocks noChangeAspect="1"/>
          </p:cNvPicPr>
          <p:nvPr/>
        </p:nvPicPr>
        <p:blipFill>
          <a:blip r:embed="rId11"/>
          <a:stretch>
            <a:fillRect/>
          </a:stretch>
        </p:blipFill>
        <p:spPr>
          <a:xfrm>
            <a:off x="4742159" y="3908737"/>
            <a:ext cx="1629804" cy="1797099"/>
          </a:xfrm>
          <a:prstGeom prst="rect">
            <a:avLst/>
          </a:prstGeom>
        </p:spPr>
      </p:pic>
      <p:pic>
        <p:nvPicPr>
          <p:cNvPr id="18" name="Picture 17" descr="Birds on a bird feeder&#10;&#10;AI-generated content may be incorrect.">
            <a:extLst>
              <a:ext uri="{FF2B5EF4-FFF2-40B4-BE49-F238E27FC236}">
                <a16:creationId xmlns:a16="http://schemas.microsoft.com/office/drawing/2014/main" id="{2A743D5A-DF30-11ED-210A-ECCECF0C34C0}"/>
              </a:ext>
            </a:extLst>
          </p:cNvPr>
          <p:cNvPicPr>
            <a:picLocks noChangeAspect="1"/>
          </p:cNvPicPr>
          <p:nvPr/>
        </p:nvPicPr>
        <p:blipFill>
          <a:blip r:embed="rId12"/>
          <a:stretch>
            <a:fillRect/>
          </a:stretch>
        </p:blipFill>
        <p:spPr>
          <a:xfrm>
            <a:off x="6576690" y="3903579"/>
            <a:ext cx="1629229" cy="1784112"/>
          </a:xfrm>
          <a:prstGeom prst="rect">
            <a:avLst/>
          </a:prstGeom>
        </p:spPr>
      </p:pic>
      <p:sp>
        <p:nvSpPr>
          <p:cNvPr id="5" name="TextBox 4">
            <a:extLst>
              <a:ext uri="{FF2B5EF4-FFF2-40B4-BE49-F238E27FC236}">
                <a16:creationId xmlns:a16="http://schemas.microsoft.com/office/drawing/2014/main" id="{CDF02653-7730-5169-D909-E05C4DE3E46D}"/>
              </a:ext>
            </a:extLst>
          </p:cNvPr>
          <p:cNvSpPr txBox="1"/>
          <p:nvPr/>
        </p:nvSpPr>
        <p:spPr>
          <a:xfrm>
            <a:off x="-827765" y="2786493"/>
            <a:ext cx="3580153" cy="276999"/>
          </a:xfrm>
          <a:prstGeom prst="rect">
            <a:avLst/>
          </a:prstGeom>
          <a:noFill/>
        </p:spPr>
        <p:txBody>
          <a:bodyPr wrap="square" lIns="91440" tIns="45720" rIns="91440" bIns="45720" anchor="t">
            <a:spAutoFit/>
          </a:bodyPr>
          <a:lstStyle/>
          <a:p>
            <a:pPr algn="ctr">
              <a:defRPr/>
            </a:pPr>
            <a:r>
              <a:rPr lang="en-GB" sz="1200" b="1">
                <a:solidFill>
                  <a:srgbClr val="E7E6E6">
                    <a:lumMod val="25000"/>
                  </a:srgbClr>
                </a:solidFill>
                <a:latin typeface="Calibri" panose="020F0502020204030204"/>
              </a:rPr>
              <a:t>Hot &amp; Cool Fan Heater   </a:t>
            </a:r>
            <a:endParaRPr kumimoji="0" lang="en-GB" sz="1200" b="1"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8" name="Picture 7" descr="aplus content image">
            <a:extLst>
              <a:ext uri="{FF2B5EF4-FFF2-40B4-BE49-F238E27FC236}">
                <a16:creationId xmlns:a16="http://schemas.microsoft.com/office/drawing/2014/main" id="{34CF4E34-FFB7-2C98-CFEF-103678D396D8}"/>
              </a:ext>
            </a:extLst>
          </p:cNvPr>
          <p:cNvPicPr>
            <a:picLocks noChangeAspect="1"/>
          </p:cNvPicPr>
          <p:nvPr/>
        </p:nvPicPr>
        <p:blipFill>
          <a:blip r:embed="rId13"/>
          <a:stretch>
            <a:fillRect/>
          </a:stretch>
        </p:blipFill>
        <p:spPr>
          <a:xfrm>
            <a:off x="10391094" y="3848100"/>
            <a:ext cx="1511755" cy="2024743"/>
          </a:xfrm>
          <a:prstGeom prst="rect">
            <a:avLst/>
          </a:prstGeom>
        </p:spPr>
      </p:pic>
      <p:pic>
        <p:nvPicPr>
          <p:cNvPr id="10" name="Picture 9" descr="A planter box and potted plants in front of a brick wall&#10;&#10;AI-generated content may be incorrect.">
            <a:extLst>
              <a:ext uri="{FF2B5EF4-FFF2-40B4-BE49-F238E27FC236}">
                <a16:creationId xmlns:a16="http://schemas.microsoft.com/office/drawing/2014/main" id="{A2EFE5E3-093E-8405-67B9-7957789023C9}"/>
              </a:ext>
            </a:extLst>
          </p:cNvPr>
          <p:cNvPicPr>
            <a:picLocks noChangeAspect="1"/>
          </p:cNvPicPr>
          <p:nvPr/>
        </p:nvPicPr>
        <p:blipFill>
          <a:blip r:embed="rId14"/>
          <a:srcRect l="-3450" t="552" r="3400" b="151"/>
          <a:stretch>
            <a:fillRect/>
          </a:stretch>
        </p:blipFill>
        <p:spPr>
          <a:xfrm>
            <a:off x="10251772" y="980749"/>
            <a:ext cx="1659712" cy="1746161"/>
          </a:xfrm>
          <a:prstGeom prst="rect">
            <a:avLst/>
          </a:prstGeom>
        </p:spPr>
      </p:pic>
      <p:pic>
        <p:nvPicPr>
          <p:cNvPr id="17" name="Picture 16" descr="A blue shed in a garden&#10;&#10;AI-generated content may be incorrect.">
            <a:extLst>
              <a:ext uri="{FF2B5EF4-FFF2-40B4-BE49-F238E27FC236}">
                <a16:creationId xmlns:a16="http://schemas.microsoft.com/office/drawing/2014/main" id="{D9DC36DA-A01B-D931-1BBD-CF2417AF5E9D}"/>
              </a:ext>
            </a:extLst>
          </p:cNvPr>
          <p:cNvPicPr>
            <a:picLocks noChangeAspect="1"/>
          </p:cNvPicPr>
          <p:nvPr/>
        </p:nvPicPr>
        <p:blipFill>
          <a:blip r:embed="rId15"/>
          <a:srcRect l="20752" t="13244" r="9981" b="15048"/>
          <a:stretch>
            <a:fillRect/>
          </a:stretch>
        </p:blipFill>
        <p:spPr>
          <a:xfrm>
            <a:off x="8353272" y="3911051"/>
            <a:ext cx="1924499" cy="1814836"/>
          </a:xfrm>
          <a:prstGeom prst="rect">
            <a:avLst/>
          </a:prstGeom>
        </p:spPr>
      </p:pic>
      <p:sp>
        <p:nvSpPr>
          <p:cNvPr id="20" name="TextBox 19">
            <a:extLst>
              <a:ext uri="{FF2B5EF4-FFF2-40B4-BE49-F238E27FC236}">
                <a16:creationId xmlns:a16="http://schemas.microsoft.com/office/drawing/2014/main" id="{CC085775-0E80-3C08-9179-E7B372384D9A}"/>
              </a:ext>
            </a:extLst>
          </p:cNvPr>
          <p:cNvSpPr txBox="1"/>
          <p:nvPr/>
        </p:nvSpPr>
        <p:spPr>
          <a:xfrm>
            <a:off x="8326247" y="2783378"/>
            <a:ext cx="1925525" cy="276999"/>
          </a:xfrm>
          <a:prstGeom prst="rect">
            <a:avLst/>
          </a:prstGeom>
          <a:noFill/>
        </p:spPr>
        <p:txBody>
          <a:bodyPr wrap="square" lIns="91440" tIns="45720" rIns="91440" bIns="45720" anchor="t">
            <a:spAutoFit/>
          </a:bodyPr>
          <a:lstStyle/>
          <a:p>
            <a:pPr algn="ctr">
              <a:defRPr/>
            </a:pPr>
            <a:r>
              <a:rPr lang="en-US" sz="1200" b="1">
                <a:solidFill>
                  <a:srgbClr val="E7E6E6">
                    <a:lumMod val="25000"/>
                  </a:srgbClr>
                </a:solidFill>
                <a:latin typeface="Calibri" panose="020F0502020204030204"/>
              </a:rPr>
              <a:t>Internal Seating</a:t>
            </a:r>
            <a:endParaRPr lang="en-GB" sz="1200" b="1" i="0" u="none" strike="noStrike" kern="1200" cap="none" spc="0" normalizeH="0" baseline="0" noProof="0">
              <a:ln>
                <a:noFill/>
              </a:ln>
              <a:solidFill>
                <a:srgbClr val="3B3838"/>
              </a:solidFill>
              <a:effectLst/>
              <a:uLnTx/>
              <a:uFillTx/>
              <a:latin typeface="Calibri" panose="020F0502020204030204"/>
              <a:ea typeface="Calibri"/>
              <a:cs typeface="Calibri"/>
            </a:endParaRPr>
          </a:p>
        </p:txBody>
      </p:sp>
      <p:sp>
        <p:nvSpPr>
          <p:cNvPr id="21" name="TextBox 20">
            <a:extLst>
              <a:ext uri="{FF2B5EF4-FFF2-40B4-BE49-F238E27FC236}">
                <a16:creationId xmlns:a16="http://schemas.microsoft.com/office/drawing/2014/main" id="{7E5B59A6-A563-372A-4BB9-DBDF88049C29}"/>
              </a:ext>
            </a:extLst>
          </p:cNvPr>
          <p:cNvSpPr txBox="1"/>
          <p:nvPr/>
        </p:nvSpPr>
        <p:spPr>
          <a:xfrm>
            <a:off x="10274790" y="2783378"/>
            <a:ext cx="1925525" cy="276999"/>
          </a:xfrm>
          <a:prstGeom prst="rect">
            <a:avLst/>
          </a:prstGeom>
          <a:noFill/>
        </p:spPr>
        <p:txBody>
          <a:bodyPr wrap="square" lIns="91440" tIns="45720" rIns="91440" bIns="45720" anchor="t">
            <a:spAutoFit/>
          </a:bodyPr>
          <a:lstStyle/>
          <a:p>
            <a:pPr algn="ctr">
              <a:defRPr/>
            </a:pPr>
            <a:r>
              <a:rPr lang="en-US" sz="1200" b="1">
                <a:solidFill>
                  <a:srgbClr val="E7E6E6">
                    <a:lumMod val="25000"/>
                  </a:srgbClr>
                </a:solidFill>
                <a:latin typeface="Calibri" panose="020F0502020204030204"/>
              </a:rPr>
              <a:t>Metal Planters/Screens</a:t>
            </a:r>
            <a:endParaRPr lang="en-US" sz="1200" b="1" i="0" u="none" strike="noStrike" kern="1200" cap="none" spc="0" normalizeH="0" baseline="0" noProof="0">
              <a:ln>
                <a:noFill/>
              </a:ln>
              <a:solidFill>
                <a:srgbClr val="3B3838"/>
              </a:solidFill>
              <a:effectLst/>
              <a:uLnTx/>
              <a:uFillTx/>
              <a:latin typeface="Calibri" panose="020F0502020204030204"/>
              <a:ea typeface="Calibri"/>
              <a:cs typeface="Calibri"/>
            </a:endParaRPr>
          </a:p>
        </p:txBody>
      </p:sp>
      <p:sp>
        <p:nvSpPr>
          <p:cNvPr id="23" name="TextBox 22">
            <a:extLst>
              <a:ext uri="{FF2B5EF4-FFF2-40B4-BE49-F238E27FC236}">
                <a16:creationId xmlns:a16="http://schemas.microsoft.com/office/drawing/2014/main" id="{4847113C-8271-2B00-12F6-C12322B5D0FE}"/>
              </a:ext>
            </a:extLst>
          </p:cNvPr>
          <p:cNvSpPr txBox="1"/>
          <p:nvPr/>
        </p:nvSpPr>
        <p:spPr>
          <a:xfrm>
            <a:off x="5657618" y="5800626"/>
            <a:ext cx="3580153" cy="276999"/>
          </a:xfrm>
          <a:prstGeom prst="rect">
            <a:avLst/>
          </a:prstGeom>
          <a:noFill/>
        </p:spPr>
        <p:txBody>
          <a:bodyPr wrap="square" lIns="91440" tIns="45720" rIns="91440" bIns="45720" anchor="t">
            <a:spAutoFit/>
          </a:bodyPr>
          <a:lstStyle/>
          <a:p>
            <a:pPr algn="ctr">
              <a:defRPr/>
            </a:pPr>
            <a:r>
              <a:rPr lang="en-GB" sz="1200" b="1">
                <a:solidFill>
                  <a:srgbClr val="E7E6E6">
                    <a:lumMod val="25000"/>
                  </a:srgbClr>
                </a:solidFill>
                <a:latin typeface="Calibri" panose="020F0502020204030204"/>
              </a:rPr>
              <a:t>Garden Decor</a:t>
            </a:r>
            <a:endParaRPr lang="en-GB" sz="1200" b="1" i="0" u="none" strike="noStrike" kern="1200" cap="none" spc="0" normalizeH="0" baseline="0" noProof="0">
              <a:ln>
                <a:noFill/>
              </a:ln>
              <a:solidFill>
                <a:srgbClr val="3B3838"/>
              </a:solidFill>
              <a:effectLst/>
              <a:uLnTx/>
              <a:uFillTx/>
              <a:latin typeface="Calibri" panose="020F0502020204030204"/>
              <a:ea typeface="Calibri"/>
              <a:cs typeface="Calibri"/>
            </a:endParaRPr>
          </a:p>
        </p:txBody>
      </p:sp>
      <p:sp>
        <p:nvSpPr>
          <p:cNvPr id="24" name="TextBox 23">
            <a:extLst>
              <a:ext uri="{FF2B5EF4-FFF2-40B4-BE49-F238E27FC236}">
                <a16:creationId xmlns:a16="http://schemas.microsoft.com/office/drawing/2014/main" id="{EA81BF64-D326-7E24-C21C-71F86633F512}"/>
              </a:ext>
            </a:extLst>
          </p:cNvPr>
          <p:cNvSpPr txBox="1"/>
          <p:nvPr/>
        </p:nvSpPr>
        <p:spPr>
          <a:xfrm>
            <a:off x="8618532" y="5811511"/>
            <a:ext cx="3580153" cy="276999"/>
          </a:xfrm>
          <a:prstGeom prst="rect">
            <a:avLst/>
          </a:prstGeom>
          <a:noFill/>
        </p:spPr>
        <p:txBody>
          <a:bodyPr wrap="square" lIns="91440" tIns="45720" rIns="91440" bIns="45720" anchor="t">
            <a:spAutoFit/>
          </a:bodyPr>
          <a:lstStyle/>
          <a:p>
            <a:pPr algn="ctr">
              <a:defRPr/>
            </a:pPr>
            <a:r>
              <a:rPr lang="en-GB" sz="1200" b="1">
                <a:solidFill>
                  <a:srgbClr val="E7E6E6">
                    <a:lumMod val="25000"/>
                  </a:srgbClr>
                </a:solidFill>
                <a:latin typeface="Calibri" panose="020F0502020204030204"/>
              </a:rPr>
              <a:t>Metal &amp; Wooden Storage</a:t>
            </a:r>
            <a:endParaRPr lang="en-GB" sz="1200" b="1" i="0" u="none" strike="noStrike" kern="1200" cap="none" spc="0" normalizeH="0" baseline="0" noProof="0">
              <a:ln>
                <a:noFill/>
              </a:ln>
              <a:solidFill>
                <a:srgbClr val="3B3838"/>
              </a:solidFill>
              <a:effectLst/>
              <a:uLnTx/>
              <a:uFillTx/>
              <a:latin typeface="Calibri" panose="020F0502020204030204"/>
              <a:ea typeface="Calibri"/>
              <a:cs typeface="Calibri"/>
            </a:endParaRPr>
          </a:p>
        </p:txBody>
      </p:sp>
      <p:pic>
        <p:nvPicPr>
          <p:cNvPr id="6" name="Picture 5">
            <a:extLst>
              <a:ext uri="{FF2B5EF4-FFF2-40B4-BE49-F238E27FC236}">
                <a16:creationId xmlns:a16="http://schemas.microsoft.com/office/drawing/2014/main" id="{DA5688BB-59EE-5E3A-551B-0BD265F43DDF}"/>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530215" y="975405"/>
            <a:ext cx="1615333" cy="1771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42943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308C8C-9C5B-404D-4ED5-778A1CE40828}"/>
            </a:ext>
          </a:extLst>
        </p:cNvPr>
        <p:cNvGrpSpPr/>
        <p:nvPr/>
      </p:nvGrpSpPr>
      <p:grpSpPr>
        <a:xfrm>
          <a:off x="0" y="0"/>
          <a:ext cx="0" cy="0"/>
          <a:chOff x="0" y="0"/>
          <a:chExt cx="0" cy="0"/>
        </a:xfrm>
      </p:grpSpPr>
      <p:pic>
        <p:nvPicPr>
          <p:cNvPr id="4" name="Picture 3" descr="A room with many bikes on display&#10;&#10;AI-generated content may be incorrect.">
            <a:extLst>
              <a:ext uri="{FF2B5EF4-FFF2-40B4-BE49-F238E27FC236}">
                <a16:creationId xmlns:a16="http://schemas.microsoft.com/office/drawing/2014/main" id="{E8EC5B97-4A85-CFA7-EFAD-99DADE1D0563}"/>
              </a:ext>
            </a:extLst>
          </p:cNvPr>
          <p:cNvPicPr>
            <a:picLocks noChangeAspect="1"/>
          </p:cNvPicPr>
          <p:nvPr/>
        </p:nvPicPr>
        <p:blipFill>
          <a:blip r:embed="rId2"/>
          <a:srcRect l="29259" r="9103"/>
          <a:stretch>
            <a:fillRect/>
          </a:stretch>
        </p:blipFill>
        <p:spPr>
          <a:xfrm>
            <a:off x="3758613" y="975895"/>
            <a:ext cx="5018839" cy="5721685"/>
          </a:xfrm>
          <a:prstGeom prst="rect">
            <a:avLst/>
          </a:prstGeom>
        </p:spPr>
      </p:pic>
      <p:sp>
        <p:nvSpPr>
          <p:cNvPr id="2" name="Title 1">
            <a:extLst>
              <a:ext uri="{FF2B5EF4-FFF2-40B4-BE49-F238E27FC236}">
                <a16:creationId xmlns:a16="http://schemas.microsoft.com/office/drawing/2014/main" id="{44E90D4C-B01C-559C-0A70-94C6AC46D29B}"/>
              </a:ext>
            </a:extLst>
          </p:cNvPr>
          <p:cNvSpPr>
            <a:spLocks noGrp="1"/>
          </p:cNvSpPr>
          <p:nvPr>
            <p:ph type="title"/>
          </p:nvPr>
        </p:nvSpPr>
        <p:spPr/>
        <p:txBody>
          <a:bodyPr/>
          <a:lstStyle/>
          <a:p>
            <a:r>
              <a:rPr lang="en-US" sz="3200"/>
              <a:t>Electric Life Shop &amp; Website </a:t>
            </a:r>
            <a:endParaRPr lang="en-GB" sz="3200"/>
          </a:p>
        </p:txBody>
      </p:sp>
      <p:pic>
        <p:nvPicPr>
          <p:cNvPr id="13" name="Picture 12">
            <a:extLst>
              <a:ext uri="{FF2B5EF4-FFF2-40B4-BE49-F238E27FC236}">
                <a16:creationId xmlns:a16="http://schemas.microsoft.com/office/drawing/2014/main" id="{2A2DDB69-1DE5-4282-7E95-FB1350A85941}"/>
              </a:ext>
            </a:extLst>
          </p:cNvPr>
          <p:cNvPicPr>
            <a:picLocks noChangeAspect="1"/>
          </p:cNvPicPr>
          <p:nvPr/>
        </p:nvPicPr>
        <p:blipFill>
          <a:blip r:embed="rId3"/>
          <a:stretch>
            <a:fillRect/>
          </a:stretch>
        </p:blipFill>
        <p:spPr>
          <a:xfrm>
            <a:off x="8913759" y="5497452"/>
            <a:ext cx="3076013" cy="951837"/>
          </a:xfrm>
          <a:prstGeom prst="rect">
            <a:avLst/>
          </a:prstGeom>
        </p:spPr>
      </p:pic>
      <p:sp>
        <p:nvSpPr>
          <p:cNvPr id="14" name="Content Placeholder 2">
            <a:extLst>
              <a:ext uri="{FF2B5EF4-FFF2-40B4-BE49-F238E27FC236}">
                <a16:creationId xmlns:a16="http://schemas.microsoft.com/office/drawing/2014/main" id="{F546D4E7-1E77-4E4B-857C-D75ED63EAEE3}"/>
              </a:ext>
            </a:extLst>
          </p:cNvPr>
          <p:cNvSpPr txBox="1">
            <a:spLocks/>
          </p:cNvSpPr>
          <p:nvPr/>
        </p:nvSpPr>
        <p:spPr>
          <a:xfrm>
            <a:off x="259256" y="1389368"/>
            <a:ext cx="4487474" cy="4830686"/>
          </a:xfrm>
          <a:prstGeom prst="rect">
            <a:avLst/>
          </a:prstGeom>
          <a:solidFill>
            <a:schemeClr val="bg1">
              <a:lumMod val="85000"/>
            </a:schemeClr>
          </a:solidFill>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Clr>
                <a:srgbClr val="C00000"/>
              </a:buClr>
              <a:buNone/>
            </a:pPr>
            <a:endParaRPr lang="en-GB" sz="1000"/>
          </a:p>
          <a:p>
            <a:pPr marL="393700" indent="-286385">
              <a:lnSpc>
                <a:spcPct val="100000"/>
              </a:lnSpc>
              <a:buClr>
                <a:srgbClr val="C00000"/>
              </a:buClr>
              <a:buFont typeface="Arial"/>
              <a:buChar char="•"/>
              <a:tabLst>
                <a:tab pos="393700" algn="l"/>
                <a:tab pos="394335" algn="l"/>
              </a:tabLst>
            </a:pPr>
            <a:r>
              <a:rPr lang="en-GB" sz="1600" dirty="0">
                <a:latin typeface="Calibri"/>
                <a:ea typeface="Calibri"/>
                <a:cs typeface="Calibri"/>
              </a:rPr>
              <a:t>2026 saw the addition of global brands Trek, Brompton and </a:t>
            </a:r>
            <a:r>
              <a:rPr lang="en-GB" sz="1600" dirty="0" err="1">
                <a:latin typeface="Calibri"/>
                <a:ea typeface="Calibri"/>
                <a:cs typeface="Calibri"/>
              </a:rPr>
              <a:t>Amflow</a:t>
            </a:r>
            <a:r>
              <a:rPr lang="en-GB" sz="1600" dirty="0">
                <a:latin typeface="Calibri"/>
                <a:ea typeface="Calibri"/>
                <a:cs typeface="Calibri"/>
              </a:rPr>
              <a:t> to complement the existing portfolio of </a:t>
            </a:r>
            <a:r>
              <a:rPr lang="en-GB" sz="1600" dirty="0" err="1">
                <a:latin typeface="Calibri"/>
                <a:ea typeface="Calibri"/>
                <a:cs typeface="Calibri"/>
              </a:rPr>
              <a:t>Orbea</a:t>
            </a:r>
            <a:r>
              <a:rPr lang="en-GB" sz="1600" dirty="0">
                <a:latin typeface="Calibri"/>
                <a:ea typeface="Calibri"/>
                <a:cs typeface="Calibri"/>
              </a:rPr>
              <a:t>, </a:t>
            </a:r>
            <a:r>
              <a:rPr lang="en-GB" sz="1600" dirty="0" err="1">
                <a:latin typeface="Calibri"/>
                <a:ea typeface="Calibri"/>
                <a:cs typeface="Calibri"/>
              </a:rPr>
              <a:t>VanMoof</a:t>
            </a:r>
            <a:r>
              <a:rPr lang="en-GB" sz="1600" dirty="0">
                <a:latin typeface="Calibri"/>
                <a:ea typeface="Calibri"/>
                <a:cs typeface="Calibri"/>
              </a:rPr>
              <a:t>, Whyte, Tern alongside own-brands Claud Butler, Dawes and Falcon</a:t>
            </a:r>
          </a:p>
          <a:p>
            <a:pPr marL="393700" indent="-286385">
              <a:lnSpc>
                <a:spcPct val="100000"/>
              </a:lnSpc>
              <a:buClr>
                <a:srgbClr val="C00000"/>
              </a:buClr>
              <a:buFont typeface="Arial"/>
              <a:buChar char="•"/>
              <a:tabLst>
                <a:tab pos="393700" algn="l"/>
                <a:tab pos="394335" algn="l"/>
              </a:tabLst>
            </a:pPr>
            <a:r>
              <a:rPr lang="en-GB" sz="1600">
                <a:latin typeface="Calibri"/>
                <a:ea typeface="Calibri"/>
                <a:cs typeface="Calibri"/>
              </a:rPr>
              <a:t>Website growth; Sessions +14%, Users +19% and transactions +40% </a:t>
            </a:r>
          </a:p>
          <a:p>
            <a:pPr marL="393700" indent="-286385">
              <a:lnSpc>
                <a:spcPct val="100000"/>
              </a:lnSpc>
              <a:buClr>
                <a:srgbClr val="C00000"/>
              </a:buClr>
              <a:buFont typeface="Arial"/>
              <a:buChar char="•"/>
              <a:tabLst>
                <a:tab pos="393700" algn="l"/>
                <a:tab pos="394335" algn="l"/>
              </a:tabLst>
            </a:pPr>
            <a:r>
              <a:rPr lang="en-GB" sz="1600">
                <a:latin typeface="Calibri"/>
                <a:ea typeface="Calibri"/>
                <a:cs typeface="Calibri"/>
              </a:rPr>
              <a:t>Range extensions in mechanical and electric ranges via supplier integrations</a:t>
            </a:r>
          </a:p>
          <a:p>
            <a:pPr marL="393700" indent="-286385">
              <a:lnSpc>
                <a:spcPct val="100000"/>
              </a:lnSpc>
              <a:buClr>
                <a:srgbClr val="C00000"/>
              </a:buClr>
              <a:buFont typeface="Arial,Sans-Serif"/>
              <a:buChar char="•"/>
              <a:tabLst>
                <a:tab pos="393700" algn="l"/>
                <a:tab pos="394335" algn="l"/>
              </a:tabLst>
            </a:pPr>
            <a:r>
              <a:rPr lang="en-GB" sz="1600">
                <a:latin typeface="Calibri"/>
                <a:ea typeface="Calibri"/>
                <a:cs typeface="Calibri"/>
              </a:rPr>
              <a:t>Accessible showroom location with trained experts offering test ride options</a:t>
            </a:r>
          </a:p>
          <a:p>
            <a:pPr marL="393700" indent="-286385">
              <a:lnSpc>
                <a:spcPct val="100000"/>
              </a:lnSpc>
              <a:buClr>
                <a:srgbClr val="C00000"/>
              </a:buClr>
              <a:buFont typeface="Arial"/>
              <a:buChar char="•"/>
              <a:tabLst>
                <a:tab pos="393700" algn="l"/>
                <a:tab pos="394335" algn="l"/>
              </a:tabLst>
            </a:pPr>
            <a:r>
              <a:rPr lang="en-GB" sz="1600" dirty="0">
                <a:latin typeface="Calibri"/>
                <a:ea typeface="Calibri"/>
                <a:cs typeface="Calibri"/>
              </a:rPr>
              <a:t>Mechanics trained in market leading </a:t>
            </a:r>
            <a:r>
              <a:rPr lang="en-GB" sz="1600" dirty="0" err="1">
                <a:latin typeface="Calibri"/>
                <a:ea typeface="Calibri"/>
                <a:cs typeface="Calibri"/>
              </a:rPr>
              <a:t>ebike</a:t>
            </a:r>
            <a:r>
              <a:rPr lang="en-GB" sz="1600" dirty="0">
                <a:latin typeface="Calibri"/>
                <a:ea typeface="Calibri"/>
                <a:cs typeface="Calibri"/>
              </a:rPr>
              <a:t> systems</a:t>
            </a:r>
          </a:p>
          <a:p>
            <a:pPr marL="393700" indent="-286385">
              <a:lnSpc>
                <a:spcPct val="100000"/>
              </a:lnSpc>
              <a:buClr>
                <a:srgbClr val="C00000"/>
              </a:buClr>
              <a:buFont typeface="Arial"/>
              <a:buChar char="•"/>
            </a:pPr>
            <a:r>
              <a:rPr lang="en-GB" sz="1600">
                <a:latin typeface="Calibri"/>
                <a:ea typeface="Calibri"/>
                <a:cs typeface="Calibri"/>
              </a:rPr>
              <a:t>Cycle to work schemes and finance options online and instore</a:t>
            </a:r>
          </a:p>
          <a:p>
            <a:pPr marL="0" indent="0">
              <a:buClr>
                <a:srgbClr val="FF0000"/>
              </a:buClr>
              <a:buFont typeface="Arial" panose="020B0604020202020204" pitchFamily="34" charset="0"/>
              <a:buNone/>
            </a:pPr>
            <a:endParaRPr lang="en-US"/>
          </a:p>
          <a:p>
            <a:pPr marL="0" indent="0">
              <a:buNone/>
            </a:pPr>
            <a:endParaRPr lang="en-GB"/>
          </a:p>
        </p:txBody>
      </p:sp>
      <p:pic>
        <p:nvPicPr>
          <p:cNvPr id="5" name="Picture 4" descr="A screenshot of a website&#10;&#10;AI-generated content may be incorrect.">
            <a:extLst>
              <a:ext uri="{FF2B5EF4-FFF2-40B4-BE49-F238E27FC236}">
                <a16:creationId xmlns:a16="http://schemas.microsoft.com/office/drawing/2014/main" id="{04B86A66-4B31-1017-9742-D0400B2F754D}"/>
              </a:ext>
            </a:extLst>
          </p:cNvPr>
          <p:cNvPicPr>
            <a:picLocks noChangeAspect="1"/>
          </p:cNvPicPr>
          <p:nvPr/>
        </p:nvPicPr>
        <p:blipFill>
          <a:blip r:embed="rId4"/>
          <a:stretch>
            <a:fillRect/>
          </a:stretch>
        </p:blipFill>
        <p:spPr>
          <a:xfrm>
            <a:off x="8908381" y="1055482"/>
            <a:ext cx="3122084" cy="1317478"/>
          </a:xfrm>
          <a:prstGeom prst="rect">
            <a:avLst/>
          </a:prstGeom>
        </p:spPr>
      </p:pic>
      <p:pic>
        <p:nvPicPr>
          <p:cNvPr id="6" name="Picture 5" descr="A person with a green bicycle&#10;&#10;AI-generated content may be incorrect.">
            <a:extLst>
              <a:ext uri="{FF2B5EF4-FFF2-40B4-BE49-F238E27FC236}">
                <a16:creationId xmlns:a16="http://schemas.microsoft.com/office/drawing/2014/main" id="{50C68403-F148-3669-DC7F-6356207D4C99}"/>
              </a:ext>
            </a:extLst>
          </p:cNvPr>
          <p:cNvPicPr>
            <a:picLocks noChangeAspect="1"/>
          </p:cNvPicPr>
          <p:nvPr/>
        </p:nvPicPr>
        <p:blipFill>
          <a:blip r:embed="rId5"/>
          <a:stretch>
            <a:fillRect/>
          </a:stretch>
        </p:blipFill>
        <p:spPr>
          <a:xfrm>
            <a:off x="8916179" y="2598592"/>
            <a:ext cx="3090334" cy="980697"/>
          </a:xfrm>
          <a:prstGeom prst="rect">
            <a:avLst/>
          </a:prstGeom>
        </p:spPr>
      </p:pic>
      <p:pic>
        <p:nvPicPr>
          <p:cNvPr id="8" name="Picture 7" descr="A screenshot of a bike&#10;&#10;AI-generated content may be incorrect.">
            <a:extLst>
              <a:ext uri="{FF2B5EF4-FFF2-40B4-BE49-F238E27FC236}">
                <a16:creationId xmlns:a16="http://schemas.microsoft.com/office/drawing/2014/main" id="{D497B2E9-4949-F7EF-175B-B06880E45C5D}"/>
              </a:ext>
            </a:extLst>
          </p:cNvPr>
          <p:cNvPicPr>
            <a:picLocks noChangeAspect="1"/>
          </p:cNvPicPr>
          <p:nvPr/>
        </p:nvPicPr>
        <p:blipFill>
          <a:blip r:embed="rId6"/>
          <a:stretch>
            <a:fillRect/>
          </a:stretch>
        </p:blipFill>
        <p:spPr>
          <a:xfrm>
            <a:off x="8921749" y="3798111"/>
            <a:ext cx="3090334" cy="1325529"/>
          </a:xfrm>
          <a:prstGeom prst="rect">
            <a:avLst/>
          </a:prstGeom>
        </p:spPr>
      </p:pic>
    </p:spTree>
    <p:extLst>
      <p:ext uri="{BB962C8B-B14F-4D97-AF65-F5344CB8AC3E}">
        <p14:creationId xmlns:p14="http://schemas.microsoft.com/office/powerpoint/2010/main" val="35203678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84FF9F-E6E6-996C-064F-B15F034779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3F87E0-848E-FAF5-BBC6-7E56BCD0603E}"/>
              </a:ext>
            </a:extLst>
          </p:cNvPr>
          <p:cNvSpPr>
            <a:spLocks noGrp="1"/>
          </p:cNvSpPr>
          <p:nvPr>
            <p:ph type="title"/>
          </p:nvPr>
        </p:nvSpPr>
        <p:spPr/>
        <p:txBody>
          <a:bodyPr/>
          <a:lstStyle/>
          <a:p>
            <a:r>
              <a:rPr lang="en-US" sz="3200"/>
              <a:t>Warehouse Operations</a:t>
            </a:r>
            <a:endParaRPr lang="en-GB" sz="3200"/>
          </a:p>
        </p:txBody>
      </p:sp>
      <p:pic>
        <p:nvPicPr>
          <p:cNvPr id="3" name="Picture 2" descr="A large white building with a large roof&#10;&#10;Description automatically generated with medium confidence">
            <a:extLst>
              <a:ext uri="{FF2B5EF4-FFF2-40B4-BE49-F238E27FC236}">
                <a16:creationId xmlns:a16="http://schemas.microsoft.com/office/drawing/2014/main" id="{7ADA5FF0-7C8C-0B5F-0AC1-FA50600227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58280" y="726197"/>
            <a:ext cx="8858229" cy="5960063"/>
          </a:xfrm>
          <a:prstGeom prst="rect">
            <a:avLst/>
          </a:prstGeom>
        </p:spPr>
      </p:pic>
      <p:sp>
        <p:nvSpPr>
          <p:cNvPr id="4" name="Content Placeholder 2">
            <a:extLst>
              <a:ext uri="{FF2B5EF4-FFF2-40B4-BE49-F238E27FC236}">
                <a16:creationId xmlns:a16="http://schemas.microsoft.com/office/drawing/2014/main" id="{32D61F62-3D02-DF49-4D98-3C8D046DDB6B}"/>
              </a:ext>
            </a:extLst>
          </p:cNvPr>
          <p:cNvSpPr txBox="1">
            <a:spLocks/>
          </p:cNvSpPr>
          <p:nvPr/>
        </p:nvSpPr>
        <p:spPr>
          <a:xfrm>
            <a:off x="175491" y="2223662"/>
            <a:ext cx="5427641" cy="2669351"/>
          </a:xfrm>
          <a:prstGeom prst="rect">
            <a:avLst/>
          </a:prstGeom>
          <a:solidFill>
            <a:schemeClr val="bg1">
              <a:lumMod val="85000"/>
            </a:schemeClr>
          </a:solidFill>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Clr>
                <a:srgbClr val="C00000"/>
              </a:buClr>
              <a:buNone/>
            </a:pPr>
            <a:endParaRPr lang="en-GB" sz="1000" dirty="0"/>
          </a:p>
          <a:p>
            <a:pPr>
              <a:lnSpc>
                <a:spcPct val="100000"/>
              </a:lnSpc>
              <a:buClr>
                <a:srgbClr val="C00000"/>
              </a:buClr>
            </a:pPr>
            <a:r>
              <a:rPr lang="en-GB" sz="1600" dirty="0">
                <a:latin typeface="Calibri"/>
                <a:ea typeface="Calibri"/>
                <a:cs typeface="Calibri"/>
              </a:rPr>
              <a:t>Completely self-sufficient, 160,000 </a:t>
            </a:r>
            <a:r>
              <a:rPr lang="en-GB" sz="1600" dirty="0" err="1">
                <a:latin typeface="Calibri"/>
                <a:ea typeface="Calibri"/>
                <a:cs typeface="Calibri"/>
              </a:rPr>
              <a:t>sqft</a:t>
            </a:r>
            <a:r>
              <a:rPr lang="en-GB" sz="1600" dirty="0">
                <a:latin typeface="Calibri"/>
                <a:ea typeface="Calibri"/>
                <a:cs typeface="Calibri"/>
              </a:rPr>
              <a:t> premises owned by the group </a:t>
            </a:r>
          </a:p>
          <a:p>
            <a:pPr>
              <a:lnSpc>
                <a:spcPct val="100000"/>
              </a:lnSpc>
              <a:buClr>
                <a:srgbClr val="C00000"/>
              </a:buClr>
            </a:pPr>
            <a:r>
              <a:rPr lang="en-GB" sz="1600" dirty="0">
                <a:latin typeface="Calibri" panose="020F0502020204030204" pitchFamily="34" charset="0"/>
                <a:ea typeface="Calibri" panose="020F0502020204030204" pitchFamily="34" charset="0"/>
                <a:cs typeface="Calibri" panose="020F0502020204030204" pitchFamily="34" charset="0"/>
              </a:rPr>
              <a:t>Perfectly located adjacent to our existing premises</a:t>
            </a:r>
          </a:p>
          <a:p>
            <a:pPr>
              <a:lnSpc>
                <a:spcPct val="100000"/>
              </a:lnSpc>
              <a:buClr>
                <a:srgbClr val="C00000"/>
              </a:buClr>
            </a:pPr>
            <a:r>
              <a:rPr lang="en-GB" sz="1600" dirty="0">
                <a:latin typeface="Calibri" panose="020F0502020204030204" pitchFamily="34" charset="0"/>
                <a:ea typeface="Calibri" panose="020F0502020204030204" pitchFamily="34" charset="0"/>
                <a:cs typeface="Calibri" panose="020F0502020204030204" pitchFamily="34" charset="0"/>
              </a:rPr>
              <a:t>Commercial and strategic benefit</a:t>
            </a:r>
          </a:p>
          <a:p>
            <a:pPr>
              <a:lnSpc>
                <a:spcPct val="100000"/>
              </a:lnSpc>
              <a:buClr>
                <a:srgbClr val="C00000"/>
              </a:buClr>
            </a:pPr>
            <a:r>
              <a:rPr lang="en-GB" sz="1600" dirty="0">
                <a:latin typeface="Calibri"/>
                <a:ea typeface="Calibri"/>
                <a:cs typeface="Calibri"/>
              </a:rPr>
              <a:t>Third Party Storage </a:t>
            </a:r>
          </a:p>
          <a:p>
            <a:pPr>
              <a:lnSpc>
                <a:spcPct val="100000"/>
              </a:lnSpc>
              <a:buClr>
                <a:srgbClr val="C00000"/>
              </a:buClr>
            </a:pPr>
            <a:r>
              <a:rPr lang="en-GB" sz="1600" dirty="0">
                <a:latin typeface="Calibri" panose="020F0502020204030204" pitchFamily="34" charset="0"/>
                <a:ea typeface="Calibri" panose="020F0502020204030204" pitchFamily="34" charset="0"/>
                <a:cs typeface="Calibri" panose="020F0502020204030204" pitchFamily="34" charset="0"/>
              </a:rPr>
              <a:t>Cost saving efficiencies being realised</a:t>
            </a:r>
          </a:p>
          <a:p>
            <a:pPr marL="0" indent="0">
              <a:buClr>
                <a:srgbClr val="FF0000"/>
              </a:buClr>
              <a:buNone/>
            </a:pPr>
            <a:endParaRPr lang="en-US" dirty="0"/>
          </a:p>
          <a:p>
            <a:pPr marL="0" indent="0">
              <a:buFont typeface="Arial" panose="020B0604020202020204" pitchFamily="34" charset="0"/>
              <a:buNone/>
            </a:pPr>
            <a:endParaRPr lang="en-GB" dirty="0"/>
          </a:p>
        </p:txBody>
      </p:sp>
    </p:spTree>
    <p:extLst>
      <p:ext uri="{BB962C8B-B14F-4D97-AF65-F5344CB8AC3E}">
        <p14:creationId xmlns:p14="http://schemas.microsoft.com/office/powerpoint/2010/main" val="1823977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6C4D1B-E1FE-1F40-420B-BB53C0BC4F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10583D-5E1E-EC35-4FF7-60BFA1959354}"/>
              </a:ext>
            </a:extLst>
          </p:cNvPr>
          <p:cNvSpPr>
            <a:spLocks noGrp="1"/>
          </p:cNvSpPr>
          <p:nvPr>
            <p:ph type="title"/>
          </p:nvPr>
        </p:nvSpPr>
        <p:spPr/>
        <p:txBody>
          <a:bodyPr/>
          <a:lstStyle/>
          <a:p>
            <a:r>
              <a:rPr lang="en-US" sz="3200"/>
              <a:t>Summary</a:t>
            </a:r>
            <a:r>
              <a:rPr lang="en-US"/>
              <a:t> </a:t>
            </a:r>
            <a:endParaRPr lang="en-GB"/>
          </a:p>
        </p:txBody>
      </p:sp>
      <p:pic>
        <p:nvPicPr>
          <p:cNvPr id="2052" name="Picture 4" descr="The City of London Skyline at Night, United Kingdom Aerial panoramic view of The City of London cityscape skyline with metropole financial district modern skyscrapers after sunset on night with illuminated buildings and cloudy sky in London, UK business stock pictures, royalty-free photos &amp; images">
            <a:extLst>
              <a:ext uri="{FF2B5EF4-FFF2-40B4-BE49-F238E27FC236}">
                <a16:creationId xmlns:a16="http://schemas.microsoft.com/office/drawing/2014/main" id="{A8F9D319-7710-A821-DBB3-15D31413C8DE}"/>
              </a:ext>
            </a:extLst>
          </p:cNvPr>
          <p:cNvPicPr>
            <a:picLocks noChangeAspect="1" noChangeArrowheads="1"/>
          </p:cNvPicPr>
          <p:nvPr/>
        </p:nvPicPr>
        <p:blipFill rotWithShape="1">
          <a:blip r:embed="rId2">
            <a:alphaModFix amt="20000"/>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t="15730"/>
          <a:stretch/>
        </p:blipFill>
        <p:spPr bwMode="auto">
          <a:xfrm>
            <a:off x="175491" y="680937"/>
            <a:ext cx="11935445" cy="6005323"/>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DB6E6672-A7B7-471C-6F66-A4C038646A93}"/>
              </a:ext>
            </a:extLst>
          </p:cNvPr>
          <p:cNvGrpSpPr/>
          <p:nvPr/>
        </p:nvGrpSpPr>
        <p:grpSpPr>
          <a:xfrm>
            <a:off x="1407208" y="935920"/>
            <a:ext cx="9873866" cy="5495355"/>
            <a:chOff x="2596389" y="492237"/>
            <a:chExt cx="9873866" cy="5495355"/>
          </a:xfrm>
        </p:grpSpPr>
        <p:sp>
          <p:nvSpPr>
            <p:cNvPr id="4" name="Oval 3">
              <a:extLst>
                <a:ext uri="{FF2B5EF4-FFF2-40B4-BE49-F238E27FC236}">
                  <a16:creationId xmlns:a16="http://schemas.microsoft.com/office/drawing/2014/main" id="{D5757048-9AAD-7BD7-2BA2-5F9BBA2278D5}"/>
                </a:ext>
              </a:extLst>
            </p:cNvPr>
            <p:cNvSpPr/>
            <p:nvPr/>
          </p:nvSpPr>
          <p:spPr>
            <a:xfrm>
              <a:off x="2596389" y="492237"/>
              <a:ext cx="716634" cy="716634"/>
            </a:xfrm>
            <a:prstGeom prst="ellipse">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5" name="Rectangle 4" descr="Scales of Justice">
              <a:extLst>
                <a:ext uri="{FF2B5EF4-FFF2-40B4-BE49-F238E27FC236}">
                  <a16:creationId xmlns:a16="http://schemas.microsoft.com/office/drawing/2014/main" id="{E0430EDC-BC3E-D982-FFBD-A9EDF8AAE8D0}"/>
                </a:ext>
              </a:extLst>
            </p:cNvPr>
            <p:cNvSpPr/>
            <p:nvPr/>
          </p:nvSpPr>
          <p:spPr>
            <a:xfrm>
              <a:off x="2746882" y="642730"/>
              <a:ext cx="415648" cy="415648"/>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p:spPr>
          <p:style>
            <a:lnRef idx="2">
              <a:schemeClr val="accent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6" name="Freeform: Shape 5">
              <a:extLst>
                <a:ext uri="{FF2B5EF4-FFF2-40B4-BE49-F238E27FC236}">
                  <a16:creationId xmlns:a16="http://schemas.microsoft.com/office/drawing/2014/main" id="{96D1D5ED-4B54-C20B-6ADE-1F8D70ED5F56}"/>
                </a:ext>
              </a:extLst>
            </p:cNvPr>
            <p:cNvSpPr/>
            <p:nvPr/>
          </p:nvSpPr>
          <p:spPr>
            <a:xfrm>
              <a:off x="3466588" y="492237"/>
              <a:ext cx="1689209" cy="716634"/>
            </a:xfrm>
            <a:custGeom>
              <a:avLst/>
              <a:gdLst>
                <a:gd name="connsiteX0" fmla="*/ 0 w 1689209"/>
                <a:gd name="connsiteY0" fmla="*/ 0 h 716634"/>
                <a:gd name="connsiteX1" fmla="*/ 1689209 w 1689209"/>
                <a:gd name="connsiteY1" fmla="*/ 0 h 716634"/>
                <a:gd name="connsiteX2" fmla="*/ 1689209 w 1689209"/>
                <a:gd name="connsiteY2" fmla="*/ 716634 h 716634"/>
                <a:gd name="connsiteX3" fmla="*/ 0 w 1689209"/>
                <a:gd name="connsiteY3" fmla="*/ 716634 h 716634"/>
                <a:gd name="connsiteX4" fmla="*/ 0 w 1689209"/>
                <a:gd name="connsiteY4" fmla="*/ 0 h 7166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9209" h="716634">
                  <a:moveTo>
                    <a:pt x="0" y="0"/>
                  </a:moveTo>
                  <a:lnTo>
                    <a:pt x="1689209" y="0"/>
                  </a:lnTo>
                  <a:lnTo>
                    <a:pt x="1689209" y="716634"/>
                  </a:lnTo>
                  <a:lnTo>
                    <a:pt x="0" y="71663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l" defTabSz="933450">
                <a:lnSpc>
                  <a:spcPct val="100000"/>
                </a:lnSpc>
                <a:spcBef>
                  <a:spcPct val="0"/>
                </a:spcBef>
                <a:spcAft>
                  <a:spcPct val="35000"/>
                </a:spcAft>
                <a:buNone/>
              </a:pPr>
              <a:r>
                <a:rPr lang="en-US" sz="2100" b="1" kern="1200"/>
                <a:t>Strong Balance Sheet</a:t>
              </a:r>
              <a:endParaRPr lang="en-US" sz="2100" kern="1200"/>
            </a:p>
          </p:txBody>
        </p:sp>
        <p:sp>
          <p:nvSpPr>
            <p:cNvPr id="7" name="Oval 6">
              <a:extLst>
                <a:ext uri="{FF2B5EF4-FFF2-40B4-BE49-F238E27FC236}">
                  <a16:creationId xmlns:a16="http://schemas.microsoft.com/office/drawing/2014/main" id="{28AC849D-AEC1-5ACD-0472-D0C102AF6ED8}"/>
                </a:ext>
              </a:extLst>
            </p:cNvPr>
            <p:cNvSpPr/>
            <p:nvPr/>
          </p:nvSpPr>
          <p:spPr>
            <a:xfrm>
              <a:off x="6190963" y="492237"/>
              <a:ext cx="716634" cy="716634"/>
            </a:xfrm>
            <a:prstGeom prst="ellipse">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8" name="Rectangle 7" descr="Boardroom with solid fill">
              <a:extLst>
                <a:ext uri="{FF2B5EF4-FFF2-40B4-BE49-F238E27FC236}">
                  <a16:creationId xmlns:a16="http://schemas.microsoft.com/office/drawing/2014/main" id="{1FA14D7E-1010-8143-96D2-789779C25EB0}"/>
                </a:ext>
              </a:extLst>
            </p:cNvPr>
            <p:cNvSpPr/>
            <p:nvPr/>
          </p:nvSpPr>
          <p:spPr>
            <a:xfrm>
              <a:off x="6341456" y="642730"/>
              <a:ext cx="415648" cy="415648"/>
            </a:xfrm>
            <a:prstGeom prst="rect">
              <a:avLst/>
            </a:prstGeom>
            <a:blipFill dpi="0" rotWithShape="1">
              <a:blip>
                <a:duotone>
                  <a:prstClr val="black"/>
                  <a:schemeClr val="accent1">
                    <a:tint val="45000"/>
                    <a:satMod val="400000"/>
                  </a:schemeClr>
                </a:duotone>
                <a:extLst>
                  <a:ext uri="{96DAC541-7B7A-43D3-8B79-37D633B846F1}">
                    <asvg:svgBlip xmlns:asvg="http://schemas.microsoft.com/office/drawing/2016/SVG/main" r:embed="rId5"/>
                  </a:ext>
                </a:extLst>
              </a:blip>
              <a:srcRect/>
              <a:stretch>
                <a:fillRect/>
              </a:stretch>
            </a:blipFill>
          </p:spPr>
          <p:style>
            <a:lnRef idx="2">
              <a:schemeClr val="accent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9" name="Freeform: Shape 8">
              <a:extLst>
                <a:ext uri="{FF2B5EF4-FFF2-40B4-BE49-F238E27FC236}">
                  <a16:creationId xmlns:a16="http://schemas.microsoft.com/office/drawing/2014/main" id="{56BC4F50-62CA-D8F5-2BA4-0E4071F654FB}"/>
                </a:ext>
              </a:extLst>
            </p:cNvPr>
            <p:cNvSpPr/>
            <p:nvPr/>
          </p:nvSpPr>
          <p:spPr>
            <a:xfrm>
              <a:off x="7061162" y="492237"/>
              <a:ext cx="1689209" cy="716634"/>
            </a:xfrm>
            <a:custGeom>
              <a:avLst/>
              <a:gdLst>
                <a:gd name="connsiteX0" fmla="*/ 0 w 1689209"/>
                <a:gd name="connsiteY0" fmla="*/ 0 h 716634"/>
                <a:gd name="connsiteX1" fmla="*/ 1689209 w 1689209"/>
                <a:gd name="connsiteY1" fmla="*/ 0 h 716634"/>
                <a:gd name="connsiteX2" fmla="*/ 1689209 w 1689209"/>
                <a:gd name="connsiteY2" fmla="*/ 716634 h 716634"/>
                <a:gd name="connsiteX3" fmla="*/ 0 w 1689209"/>
                <a:gd name="connsiteY3" fmla="*/ 716634 h 716634"/>
                <a:gd name="connsiteX4" fmla="*/ 0 w 1689209"/>
                <a:gd name="connsiteY4" fmla="*/ 0 h 7166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9209" h="716634">
                  <a:moveTo>
                    <a:pt x="0" y="0"/>
                  </a:moveTo>
                  <a:lnTo>
                    <a:pt x="1689209" y="0"/>
                  </a:lnTo>
                  <a:lnTo>
                    <a:pt x="1689209" y="716634"/>
                  </a:lnTo>
                  <a:lnTo>
                    <a:pt x="0" y="71663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l" defTabSz="933450">
                <a:lnSpc>
                  <a:spcPct val="100000"/>
                </a:lnSpc>
                <a:spcBef>
                  <a:spcPct val="0"/>
                </a:spcBef>
                <a:spcAft>
                  <a:spcPct val="35000"/>
                </a:spcAft>
                <a:buNone/>
              </a:pPr>
              <a:r>
                <a:rPr lang="en-GB" sz="2100" b="1" kern="1200"/>
                <a:t>Talented Colleagues</a:t>
              </a:r>
            </a:p>
          </p:txBody>
        </p:sp>
        <p:sp>
          <p:nvSpPr>
            <p:cNvPr id="10" name="Oval 9">
              <a:extLst>
                <a:ext uri="{FF2B5EF4-FFF2-40B4-BE49-F238E27FC236}">
                  <a16:creationId xmlns:a16="http://schemas.microsoft.com/office/drawing/2014/main" id="{024324C5-FA10-0499-76A9-32CD6C2813FE}"/>
                </a:ext>
              </a:extLst>
            </p:cNvPr>
            <p:cNvSpPr/>
            <p:nvPr/>
          </p:nvSpPr>
          <p:spPr>
            <a:xfrm>
              <a:off x="9626787" y="492237"/>
              <a:ext cx="716634" cy="716634"/>
            </a:xfrm>
            <a:prstGeom prst="ellipse">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11" name="Rectangle 10" descr="Magnifying glass with solid fill">
              <a:extLst>
                <a:ext uri="{FF2B5EF4-FFF2-40B4-BE49-F238E27FC236}">
                  <a16:creationId xmlns:a16="http://schemas.microsoft.com/office/drawing/2014/main" id="{029AB66D-BEAB-5983-8148-E5E74E7051D8}"/>
                </a:ext>
              </a:extLst>
            </p:cNvPr>
            <p:cNvSpPr/>
            <p:nvPr/>
          </p:nvSpPr>
          <p:spPr>
            <a:xfrm>
              <a:off x="9788960" y="642730"/>
              <a:ext cx="415648" cy="415648"/>
            </a:xfrm>
            <a:prstGeom prst="rect">
              <a:avLst/>
            </a:prstGeom>
            <a:blipFill>
              <a:blip>
                <a:duotone>
                  <a:prstClr val="black"/>
                  <a:schemeClr val="accent1">
                    <a:tint val="45000"/>
                    <a:satMod val="400000"/>
                  </a:schemeClr>
                </a:duotone>
                <a:extLst>
                  <a:ext uri="{96DAC541-7B7A-43D3-8B79-37D633B846F1}">
                    <asvg:svgBlip xmlns:asvg="http://schemas.microsoft.com/office/drawing/2016/SVG/main" r:embed="rId6"/>
                  </a:ext>
                </a:extLst>
              </a:blip>
              <a:srcRect/>
              <a:stretch>
                <a:fillRect/>
              </a:stretch>
            </a:blipFill>
          </p:spPr>
          <p:style>
            <a:lnRef idx="2">
              <a:schemeClr val="accent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12" name="Freeform: Shape 11">
              <a:extLst>
                <a:ext uri="{FF2B5EF4-FFF2-40B4-BE49-F238E27FC236}">
                  <a16:creationId xmlns:a16="http://schemas.microsoft.com/office/drawing/2014/main" id="{7C55517F-08CA-2B6F-75E3-3BD6F1EEA885}"/>
                </a:ext>
              </a:extLst>
            </p:cNvPr>
            <p:cNvSpPr/>
            <p:nvPr/>
          </p:nvSpPr>
          <p:spPr>
            <a:xfrm>
              <a:off x="10508658" y="492237"/>
              <a:ext cx="1689209" cy="716634"/>
            </a:xfrm>
            <a:custGeom>
              <a:avLst/>
              <a:gdLst>
                <a:gd name="connsiteX0" fmla="*/ 0 w 1689209"/>
                <a:gd name="connsiteY0" fmla="*/ 0 h 716634"/>
                <a:gd name="connsiteX1" fmla="*/ 1689209 w 1689209"/>
                <a:gd name="connsiteY1" fmla="*/ 0 h 716634"/>
                <a:gd name="connsiteX2" fmla="*/ 1689209 w 1689209"/>
                <a:gd name="connsiteY2" fmla="*/ 716634 h 716634"/>
                <a:gd name="connsiteX3" fmla="*/ 0 w 1689209"/>
                <a:gd name="connsiteY3" fmla="*/ 716634 h 716634"/>
                <a:gd name="connsiteX4" fmla="*/ 0 w 1689209"/>
                <a:gd name="connsiteY4" fmla="*/ 0 h 7166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9209" h="716634">
                  <a:moveTo>
                    <a:pt x="0" y="0"/>
                  </a:moveTo>
                  <a:lnTo>
                    <a:pt x="1689209" y="0"/>
                  </a:lnTo>
                  <a:lnTo>
                    <a:pt x="1689209" y="716634"/>
                  </a:lnTo>
                  <a:lnTo>
                    <a:pt x="0" y="71663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l" defTabSz="933450">
                <a:lnSpc>
                  <a:spcPct val="100000"/>
                </a:lnSpc>
                <a:spcBef>
                  <a:spcPct val="0"/>
                </a:spcBef>
                <a:spcAft>
                  <a:spcPct val="35000"/>
                </a:spcAft>
                <a:buNone/>
              </a:pPr>
              <a:r>
                <a:rPr lang="en-GB" sz="2100" b="1" kern="1200"/>
                <a:t>Exploring Acquisitions</a:t>
              </a:r>
            </a:p>
          </p:txBody>
        </p:sp>
        <p:sp>
          <p:nvSpPr>
            <p:cNvPr id="13" name="Oval 12">
              <a:extLst>
                <a:ext uri="{FF2B5EF4-FFF2-40B4-BE49-F238E27FC236}">
                  <a16:creationId xmlns:a16="http://schemas.microsoft.com/office/drawing/2014/main" id="{95A963F4-2657-463E-0ED1-D2E8A410E595}"/>
                </a:ext>
              </a:extLst>
            </p:cNvPr>
            <p:cNvSpPr/>
            <p:nvPr/>
          </p:nvSpPr>
          <p:spPr>
            <a:xfrm>
              <a:off x="2596389" y="2114867"/>
              <a:ext cx="716634" cy="716634"/>
            </a:xfrm>
            <a:prstGeom prst="ellipse">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14" name="Rectangle 13" descr="Customer review with solid fill">
              <a:extLst>
                <a:ext uri="{FF2B5EF4-FFF2-40B4-BE49-F238E27FC236}">
                  <a16:creationId xmlns:a16="http://schemas.microsoft.com/office/drawing/2014/main" id="{BF6E47B7-D34A-C72F-6729-FAD03D364681}"/>
                </a:ext>
              </a:extLst>
            </p:cNvPr>
            <p:cNvSpPr/>
            <p:nvPr/>
          </p:nvSpPr>
          <p:spPr>
            <a:xfrm>
              <a:off x="2746882" y="2265360"/>
              <a:ext cx="415648" cy="415648"/>
            </a:xfrm>
            <a:prstGeom prst="rect">
              <a:avLst/>
            </a:prstGeom>
            <a:blipFill>
              <a:blip>
                <a:duotone>
                  <a:prstClr val="black"/>
                  <a:schemeClr val="accent1">
                    <a:tint val="45000"/>
                    <a:satMod val="400000"/>
                  </a:schemeClr>
                </a:duotone>
                <a:extLst>
                  <a:ext uri="{96DAC541-7B7A-43D3-8B79-37D633B846F1}">
                    <asvg:svgBlip xmlns:asvg="http://schemas.microsoft.com/office/drawing/2016/SVG/main" r:embed="rId7"/>
                  </a:ext>
                </a:extLst>
              </a:blip>
              <a:srcRect/>
              <a:stretch>
                <a:fillRect/>
              </a:stretch>
            </a:blipFill>
          </p:spPr>
          <p:style>
            <a:lnRef idx="2">
              <a:schemeClr val="accent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15" name="Freeform: Shape 14">
              <a:extLst>
                <a:ext uri="{FF2B5EF4-FFF2-40B4-BE49-F238E27FC236}">
                  <a16:creationId xmlns:a16="http://schemas.microsoft.com/office/drawing/2014/main" id="{5E60966C-FB16-6E62-8F56-D27C90B030DB}"/>
                </a:ext>
              </a:extLst>
            </p:cNvPr>
            <p:cNvSpPr/>
            <p:nvPr/>
          </p:nvSpPr>
          <p:spPr>
            <a:xfrm>
              <a:off x="3466588" y="2114867"/>
              <a:ext cx="1689209" cy="716634"/>
            </a:xfrm>
            <a:custGeom>
              <a:avLst/>
              <a:gdLst>
                <a:gd name="connsiteX0" fmla="*/ 0 w 1689209"/>
                <a:gd name="connsiteY0" fmla="*/ 0 h 716634"/>
                <a:gd name="connsiteX1" fmla="*/ 1689209 w 1689209"/>
                <a:gd name="connsiteY1" fmla="*/ 0 h 716634"/>
                <a:gd name="connsiteX2" fmla="*/ 1689209 w 1689209"/>
                <a:gd name="connsiteY2" fmla="*/ 716634 h 716634"/>
                <a:gd name="connsiteX3" fmla="*/ 0 w 1689209"/>
                <a:gd name="connsiteY3" fmla="*/ 716634 h 716634"/>
                <a:gd name="connsiteX4" fmla="*/ 0 w 1689209"/>
                <a:gd name="connsiteY4" fmla="*/ 0 h 7166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9209" h="716634">
                  <a:moveTo>
                    <a:pt x="0" y="0"/>
                  </a:moveTo>
                  <a:lnTo>
                    <a:pt x="1689209" y="0"/>
                  </a:lnTo>
                  <a:lnTo>
                    <a:pt x="1689209" y="716634"/>
                  </a:lnTo>
                  <a:lnTo>
                    <a:pt x="0" y="71663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l" defTabSz="933450">
                <a:lnSpc>
                  <a:spcPct val="100000"/>
                </a:lnSpc>
                <a:spcBef>
                  <a:spcPct val="0"/>
                </a:spcBef>
                <a:spcAft>
                  <a:spcPct val="35000"/>
                </a:spcAft>
                <a:buNone/>
              </a:pPr>
              <a:r>
                <a:rPr lang="en-GB" sz="2100" b="1" kern="1200"/>
                <a:t>Growing Customer Base</a:t>
              </a:r>
            </a:p>
          </p:txBody>
        </p:sp>
        <p:sp>
          <p:nvSpPr>
            <p:cNvPr id="16" name="Oval 15">
              <a:extLst>
                <a:ext uri="{FF2B5EF4-FFF2-40B4-BE49-F238E27FC236}">
                  <a16:creationId xmlns:a16="http://schemas.microsoft.com/office/drawing/2014/main" id="{7B18DA8E-B0E0-D48C-5F97-DA7159B20E7E}"/>
                </a:ext>
              </a:extLst>
            </p:cNvPr>
            <p:cNvSpPr/>
            <p:nvPr/>
          </p:nvSpPr>
          <p:spPr>
            <a:xfrm>
              <a:off x="6190963" y="2114867"/>
              <a:ext cx="716634" cy="716634"/>
            </a:xfrm>
            <a:prstGeom prst="ellipse">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17" name="Rectangle 16" descr="Upward trend">
              <a:extLst>
                <a:ext uri="{FF2B5EF4-FFF2-40B4-BE49-F238E27FC236}">
                  <a16:creationId xmlns:a16="http://schemas.microsoft.com/office/drawing/2014/main" id="{524F539B-34E5-FDE5-93C9-B468A7F8AFC8}"/>
                </a:ext>
              </a:extLst>
            </p:cNvPr>
            <p:cNvSpPr/>
            <p:nvPr/>
          </p:nvSpPr>
          <p:spPr>
            <a:xfrm>
              <a:off x="6341456" y="2265360"/>
              <a:ext cx="415648" cy="415648"/>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p:spPr>
          <p:style>
            <a:lnRef idx="2">
              <a:schemeClr val="accent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18" name="Freeform: Shape 17">
              <a:extLst>
                <a:ext uri="{FF2B5EF4-FFF2-40B4-BE49-F238E27FC236}">
                  <a16:creationId xmlns:a16="http://schemas.microsoft.com/office/drawing/2014/main" id="{9B910C61-F141-BFA6-705D-D1760E656501}"/>
                </a:ext>
              </a:extLst>
            </p:cNvPr>
            <p:cNvSpPr/>
            <p:nvPr/>
          </p:nvSpPr>
          <p:spPr>
            <a:xfrm>
              <a:off x="7061162" y="2114867"/>
              <a:ext cx="1689209" cy="716634"/>
            </a:xfrm>
            <a:custGeom>
              <a:avLst/>
              <a:gdLst>
                <a:gd name="connsiteX0" fmla="*/ 0 w 1689209"/>
                <a:gd name="connsiteY0" fmla="*/ 0 h 716634"/>
                <a:gd name="connsiteX1" fmla="*/ 1689209 w 1689209"/>
                <a:gd name="connsiteY1" fmla="*/ 0 h 716634"/>
                <a:gd name="connsiteX2" fmla="*/ 1689209 w 1689209"/>
                <a:gd name="connsiteY2" fmla="*/ 716634 h 716634"/>
                <a:gd name="connsiteX3" fmla="*/ 0 w 1689209"/>
                <a:gd name="connsiteY3" fmla="*/ 716634 h 716634"/>
                <a:gd name="connsiteX4" fmla="*/ 0 w 1689209"/>
                <a:gd name="connsiteY4" fmla="*/ 0 h 7166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9209" h="716634">
                  <a:moveTo>
                    <a:pt x="0" y="0"/>
                  </a:moveTo>
                  <a:lnTo>
                    <a:pt x="1689209" y="0"/>
                  </a:lnTo>
                  <a:lnTo>
                    <a:pt x="1689209" y="716634"/>
                  </a:lnTo>
                  <a:lnTo>
                    <a:pt x="0" y="71663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l" defTabSz="933450">
                <a:lnSpc>
                  <a:spcPct val="100000"/>
                </a:lnSpc>
                <a:spcBef>
                  <a:spcPct val="0"/>
                </a:spcBef>
                <a:spcAft>
                  <a:spcPct val="35000"/>
                </a:spcAft>
                <a:buNone/>
              </a:pPr>
              <a:r>
                <a:rPr lang="en-US" sz="2100" b="1" kern="1200">
                  <a:latin typeface="+mn-lt"/>
                </a:rPr>
                <a:t>Increasing</a:t>
              </a:r>
              <a:r>
                <a:rPr lang="en-US" sz="2100" b="1" kern="1200"/>
                <a:t> Market Share</a:t>
              </a:r>
            </a:p>
          </p:txBody>
        </p:sp>
        <p:sp>
          <p:nvSpPr>
            <p:cNvPr id="19" name="Oval 18">
              <a:extLst>
                <a:ext uri="{FF2B5EF4-FFF2-40B4-BE49-F238E27FC236}">
                  <a16:creationId xmlns:a16="http://schemas.microsoft.com/office/drawing/2014/main" id="{E7333554-2A5C-0347-66F5-18C0AA260F06}"/>
                </a:ext>
              </a:extLst>
            </p:cNvPr>
            <p:cNvSpPr/>
            <p:nvPr/>
          </p:nvSpPr>
          <p:spPr>
            <a:xfrm>
              <a:off x="9638468" y="2114867"/>
              <a:ext cx="716634" cy="716634"/>
            </a:xfrm>
            <a:prstGeom prst="ellipse">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20" name="Rectangle 19" descr="Euro with solid fill">
              <a:extLst>
                <a:ext uri="{FF2B5EF4-FFF2-40B4-BE49-F238E27FC236}">
                  <a16:creationId xmlns:a16="http://schemas.microsoft.com/office/drawing/2014/main" id="{6DEA31EA-F302-4302-3E97-6DA2F1958F57}"/>
                </a:ext>
              </a:extLst>
            </p:cNvPr>
            <p:cNvSpPr/>
            <p:nvPr/>
          </p:nvSpPr>
          <p:spPr>
            <a:xfrm>
              <a:off x="9777280" y="2264778"/>
              <a:ext cx="415648" cy="415648"/>
            </a:xfrm>
            <a:prstGeom prst="rect">
              <a:avLst/>
            </a:prstGeom>
            <a:blipFill>
              <a:blip>
                <a:extLst>
                  <a:ext uri="{96DAC541-7B7A-43D3-8B79-37D633B846F1}">
                    <asvg:svgBlip xmlns:asvg="http://schemas.microsoft.com/office/drawing/2016/SVG/main" r:embed="rId9"/>
                  </a:ext>
                </a:extLst>
              </a:blip>
              <a:srcRect/>
              <a:stretch>
                <a:fillRect/>
              </a:stretch>
            </a:blipFill>
          </p:spPr>
          <p:style>
            <a:lnRef idx="2">
              <a:schemeClr val="accent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21" name="Freeform: Shape 20">
              <a:extLst>
                <a:ext uri="{FF2B5EF4-FFF2-40B4-BE49-F238E27FC236}">
                  <a16:creationId xmlns:a16="http://schemas.microsoft.com/office/drawing/2014/main" id="{0057B6B5-E429-A973-7E70-EC9A2E83B831}"/>
                </a:ext>
              </a:extLst>
            </p:cNvPr>
            <p:cNvSpPr/>
            <p:nvPr/>
          </p:nvSpPr>
          <p:spPr>
            <a:xfrm>
              <a:off x="10508658" y="2114867"/>
              <a:ext cx="1689209" cy="716634"/>
            </a:xfrm>
            <a:custGeom>
              <a:avLst/>
              <a:gdLst>
                <a:gd name="connsiteX0" fmla="*/ 0 w 1689209"/>
                <a:gd name="connsiteY0" fmla="*/ 0 h 716634"/>
                <a:gd name="connsiteX1" fmla="*/ 1689209 w 1689209"/>
                <a:gd name="connsiteY1" fmla="*/ 0 h 716634"/>
                <a:gd name="connsiteX2" fmla="*/ 1689209 w 1689209"/>
                <a:gd name="connsiteY2" fmla="*/ 716634 h 716634"/>
                <a:gd name="connsiteX3" fmla="*/ 0 w 1689209"/>
                <a:gd name="connsiteY3" fmla="*/ 716634 h 716634"/>
                <a:gd name="connsiteX4" fmla="*/ 0 w 1689209"/>
                <a:gd name="connsiteY4" fmla="*/ 0 h 7166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9209" h="716634">
                  <a:moveTo>
                    <a:pt x="0" y="0"/>
                  </a:moveTo>
                  <a:lnTo>
                    <a:pt x="1689209" y="0"/>
                  </a:lnTo>
                  <a:lnTo>
                    <a:pt x="1689209" y="716634"/>
                  </a:lnTo>
                  <a:lnTo>
                    <a:pt x="0" y="71663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0" indent="0" algn="l" defTabSz="933450">
                <a:lnSpc>
                  <a:spcPct val="100000"/>
                </a:lnSpc>
                <a:spcBef>
                  <a:spcPct val="0"/>
                </a:spcBef>
                <a:spcAft>
                  <a:spcPct val="35000"/>
                </a:spcAft>
                <a:buNone/>
              </a:pPr>
              <a:r>
                <a:rPr lang="en-US" sz="2100" b="1" kern="1200">
                  <a:latin typeface="+mn-lt"/>
                </a:rPr>
                <a:t>European Expansion</a:t>
              </a:r>
              <a:endParaRPr lang="en-US" sz="2100" kern="1200"/>
            </a:p>
          </p:txBody>
        </p:sp>
        <p:sp>
          <p:nvSpPr>
            <p:cNvPr id="22" name="Oval 21">
              <a:extLst>
                <a:ext uri="{FF2B5EF4-FFF2-40B4-BE49-F238E27FC236}">
                  <a16:creationId xmlns:a16="http://schemas.microsoft.com/office/drawing/2014/main" id="{D2078E27-7F2E-4042-BC78-4C9CDCA2489C}"/>
                </a:ext>
              </a:extLst>
            </p:cNvPr>
            <p:cNvSpPr/>
            <p:nvPr/>
          </p:nvSpPr>
          <p:spPr>
            <a:xfrm>
              <a:off x="2596389" y="3737496"/>
              <a:ext cx="716634" cy="716634"/>
            </a:xfrm>
            <a:prstGeom prst="ellipse">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23" name="Freeform: Shape 22">
              <a:extLst>
                <a:ext uri="{FF2B5EF4-FFF2-40B4-BE49-F238E27FC236}">
                  <a16:creationId xmlns:a16="http://schemas.microsoft.com/office/drawing/2014/main" id="{08274399-EA3C-AC11-123F-C5C557438330}"/>
                </a:ext>
              </a:extLst>
            </p:cNvPr>
            <p:cNvSpPr/>
            <p:nvPr/>
          </p:nvSpPr>
          <p:spPr>
            <a:xfrm>
              <a:off x="3466588" y="3737496"/>
              <a:ext cx="1689209" cy="716634"/>
            </a:xfrm>
            <a:custGeom>
              <a:avLst/>
              <a:gdLst>
                <a:gd name="connsiteX0" fmla="*/ 0 w 1689209"/>
                <a:gd name="connsiteY0" fmla="*/ 0 h 716634"/>
                <a:gd name="connsiteX1" fmla="*/ 1689209 w 1689209"/>
                <a:gd name="connsiteY1" fmla="*/ 0 h 716634"/>
                <a:gd name="connsiteX2" fmla="*/ 1689209 w 1689209"/>
                <a:gd name="connsiteY2" fmla="*/ 716634 h 716634"/>
                <a:gd name="connsiteX3" fmla="*/ 0 w 1689209"/>
                <a:gd name="connsiteY3" fmla="*/ 716634 h 716634"/>
                <a:gd name="connsiteX4" fmla="*/ 0 w 1689209"/>
                <a:gd name="connsiteY4" fmla="*/ 0 h 7166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9209" h="716634">
                  <a:moveTo>
                    <a:pt x="0" y="0"/>
                  </a:moveTo>
                  <a:lnTo>
                    <a:pt x="1689209" y="0"/>
                  </a:lnTo>
                  <a:lnTo>
                    <a:pt x="1689209" y="716634"/>
                  </a:lnTo>
                  <a:lnTo>
                    <a:pt x="0" y="71663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68580" rIns="68580" bIns="68580" numCol="1" spcCol="1270" anchor="ctr" anchorCtr="0">
              <a:noAutofit/>
            </a:bodyPr>
            <a:lstStyle/>
            <a:p>
              <a:pPr marL="0" lvl="0" indent="0" algn="l" defTabSz="933450">
                <a:lnSpc>
                  <a:spcPct val="100000"/>
                </a:lnSpc>
                <a:spcBef>
                  <a:spcPct val="0"/>
                </a:spcBef>
                <a:spcAft>
                  <a:spcPct val="35000"/>
                </a:spcAft>
                <a:buNone/>
              </a:pPr>
              <a:r>
                <a:rPr lang="en-US" sz="2100" b="1" kern="1200">
                  <a:latin typeface="Calibri" panose="020F0502020204030204"/>
                  <a:ea typeface="+mn-ea"/>
                  <a:cs typeface="+mn-cs"/>
                </a:rPr>
                <a:t>Driving Operational Efficiencies</a:t>
              </a:r>
            </a:p>
          </p:txBody>
        </p:sp>
        <p:sp>
          <p:nvSpPr>
            <p:cNvPr id="24" name="Oval 23">
              <a:extLst>
                <a:ext uri="{FF2B5EF4-FFF2-40B4-BE49-F238E27FC236}">
                  <a16:creationId xmlns:a16="http://schemas.microsoft.com/office/drawing/2014/main" id="{0FF90FA4-6E38-6F03-D808-A690F475EC0D}"/>
                </a:ext>
              </a:extLst>
            </p:cNvPr>
            <p:cNvSpPr/>
            <p:nvPr/>
          </p:nvSpPr>
          <p:spPr>
            <a:xfrm>
              <a:off x="6190963" y="3737496"/>
              <a:ext cx="716634" cy="716634"/>
            </a:xfrm>
            <a:prstGeom prst="ellipse">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25" name="Rectangle 24" descr="Freight with solid fill">
              <a:extLst>
                <a:ext uri="{FF2B5EF4-FFF2-40B4-BE49-F238E27FC236}">
                  <a16:creationId xmlns:a16="http://schemas.microsoft.com/office/drawing/2014/main" id="{9AC2BB60-AE33-5C23-F2F7-3699F619990E}"/>
                </a:ext>
              </a:extLst>
            </p:cNvPr>
            <p:cNvSpPr/>
            <p:nvPr/>
          </p:nvSpPr>
          <p:spPr>
            <a:xfrm>
              <a:off x="6341456" y="3887990"/>
              <a:ext cx="415648" cy="415648"/>
            </a:xfrm>
            <a:prstGeom prst="rect">
              <a:avLst/>
            </a:prstGeom>
            <a:blipFill>
              <a:blip>
                <a:duotone>
                  <a:prstClr val="black"/>
                  <a:schemeClr val="accent1">
                    <a:tint val="45000"/>
                    <a:satMod val="400000"/>
                  </a:schemeClr>
                </a:duotone>
                <a:extLst>
                  <a:ext uri="{96DAC541-7B7A-43D3-8B79-37D633B846F1}">
                    <asvg:svgBlip xmlns:asvg="http://schemas.microsoft.com/office/drawing/2016/SVG/main" r:embed="rId10"/>
                  </a:ext>
                </a:extLst>
              </a:blip>
              <a:srcRect/>
              <a:stretch>
                <a:fillRect/>
              </a:stretch>
            </a:blipFill>
          </p:spPr>
          <p:style>
            <a:lnRef idx="2">
              <a:schemeClr val="accent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26" name="Freeform: Shape 25">
              <a:extLst>
                <a:ext uri="{FF2B5EF4-FFF2-40B4-BE49-F238E27FC236}">
                  <a16:creationId xmlns:a16="http://schemas.microsoft.com/office/drawing/2014/main" id="{08916C44-7A48-278F-CB88-FEFAD337B3B1}"/>
                </a:ext>
              </a:extLst>
            </p:cNvPr>
            <p:cNvSpPr/>
            <p:nvPr/>
          </p:nvSpPr>
          <p:spPr>
            <a:xfrm>
              <a:off x="7072835" y="3737496"/>
              <a:ext cx="1689209" cy="716634"/>
            </a:xfrm>
            <a:custGeom>
              <a:avLst/>
              <a:gdLst>
                <a:gd name="connsiteX0" fmla="*/ 0 w 1689209"/>
                <a:gd name="connsiteY0" fmla="*/ 0 h 716634"/>
                <a:gd name="connsiteX1" fmla="*/ 1689209 w 1689209"/>
                <a:gd name="connsiteY1" fmla="*/ 0 h 716634"/>
                <a:gd name="connsiteX2" fmla="*/ 1689209 w 1689209"/>
                <a:gd name="connsiteY2" fmla="*/ 716634 h 716634"/>
                <a:gd name="connsiteX3" fmla="*/ 0 w 1689209"/>
                <a:gd name="connsiteY3" fmla="*/ 716634 h 716634"/>
                <a:gd name="connsiteX4" fmla="*/ 0 w 1689209"/>
                <a:gd name="connsiteY4" fmla="*/ 0 h 7166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9209" h="716634">
                  <a:moveTo>
                    <a:pt x="0" y="0"/>
                  </a:moveTo>
                  <a:lnTo>
                    <a:pt x="1689209" y="0"/>
                  </a:lnTo>
                  <a:lnTo>
                    <a:pt x="1689209" y="716634"/>
                  </a:lnTo>
                  <a:lnTo>
                    <a:pt x="0" y="71663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68580" rIns="68580" bIns="68580" numCol="1" spcCol="1270" anchor="ctr" anchorCtr="0">
              <a:noAutofit/>
            </a:bodyPr>
            <a:lstStyle/>
            <a:p>
              <a:pPr defTabSz="933450">
                <a:spcBef>
                  <a:spcPct val="0"/>
                </a:spcBef>
                <a:spcAft>
                  <a:spcPct val="35000"/>
                </a:spcAft>
              </a:pPr>
              <a:r>
                <a:rPr lang="en-US" sz="2100" b="1" kern="1200">
                  <a:latin typeface="Calibri" panose="020F0502020204030204"/>
                  <a:ea typeface="+mn-ea"/>
                  <a:cs typeface="+mn-cs"/>
                </a:rPr>
                <a:t>Freight </a:t>
              </a:r>
              <a:r>
                <a:rPr lang="en-US" sz="2100" b="1">
                  <a:latin typeface="Calibri" panose="020F0502020204030204"/>
                </a:rPr>
                <a:t>Cost Fluctuations </a:t>
              </a:r>
              <a:endParaRPr lang="en-US" sz="2100" b="1" kern="1200">
                <a:latin typeface="Calibri" panose="020F0502020204030204"/>
                <a:ea typeface="Calibri"/>
                <a:cs typeface="Calibri"/>
              </a:endParaRPr>
            </a:p>
          </p:txBody>
        </p:sp>
        <p:sp>
          <p:nvSpPr>
            <p:cNvPr id="27" name="Oval 26">
              <a:extLst>
                <a:ext uri="{FF2B5EF4-FFF2-40B4-BE49-F238E27FC236}">
                  <a16:creationId xmlns:a16="http://schemas.microsoft.com/office/drawing/2014/main" id="{21B26215-248B-EED6-3C4F-89C28CA66B68}"/>
                </a:ext>
              </a:extLst>
            </p:cNvPr>
            <p:cNvSpPr/>
            <p:nvPr/>
          </p:nvSpPr>
          <p:spPr>
            <a:xfrm>
              <a:off x="9638468" y="3737496"/>
              <a:ext cx="716634" cy="716634"/>
            </a:xfrm>
            <a:prstGeom prst="ellipse">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28" name="Freeform: Shape 27">
              <a:extLst>
                <a:ext uri="{FF2B5EF4-FFF2-40B4-BE49-F238E27FC236}">
                  <a16:creationId xmlns:a16="http://schemas.microsoft.com/office/drawing/2014/main" id="{A116D7B2-89B1-7052-5ABD-BD722F79914A}"/>
                </a:ext>
              </a:extLst>
            </p:cNvPr>
            <p:cNvSpPr/>
            <p:nvPr/>
          </p:nvSpPr>
          <p:spPr>
            <a:xfrm>
              <a:off x="10508658" y="3737496"/>
              <a:ext cx="1689209" cy="716634"/>
            </a:xfrm>
            <a:custGeom>
              <a:avLst/>
              <a:gdLst>
                <a:gd name="connsiteX0" fmla="*/ 0 w 1689209"/>
                <a:gd name="connsiteY0" fmla="*/ 0 h 716634"/>
                <a:gd name="connsiteX1" fmla="*/ 1689209 w 1689209"/>
                <a:gd name="connsiteY1" fmla="*/ 0 h 716634"/>
                <a:gd name="connsiteX2" fmla="*/ 1689209 w 1689209"/>
                <a:gd name="connsiteY2" fmla="*/ 716634 h 716634"/>
                <a:gd name="connsiteX3" fmla="*/ 0 w 1689209"/>
                <a:gd name="connsiteY3" fmla="*/ 716634 h 716634"/>
                <a:gd name="connsiteX4" fmla="*/ 0 w 1689209"/>
                <a:gd name="connsiteY4" fmla="*/ 0 h 7166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9209" h="716634">
                  <a:moveTo>
                    <a:pt x="0" y="0"/>
                  </a:moveTo>
                  <a:lnTo>
                    <a:pt x="1689209" y="0"/>
                  </a:lnTo>
                  <a:lnTo>
                    <a:pt x="1689209" y="716634"/>
                  </a:lnTo>
                  <a:lnTo>
                    <a:pt x="0" y="71663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68580" rIns="68580" bIns="68580" numCol="1" spcCol="1270" anchor="ctr" anchorCtr="0">
              <a:noAutofit/>
            </a:bodyPr>
            <a:lstStyle/>
            <a:p>
              <a:pPr marL="0" lvl="0" indent="0" algn="l" defTabSz="933450">
                <a:lnSpc>
                  <a:spcPct val="100000"/>
                </a:lnSpc>
                <a:spcBef>
                  <a:spcPct val="0"/>
                </a:spcBef>
                <a:spcAft>
                  <a:spcPct val="35000"/>
                </a:spcAft>
                <a:buNone/>
              </a:pPr>
              <a:r>
                <a:rPr lang="en-US" sz="2100" b="1" kern="1200">
                  <a:latin typeface="Calibri" panose="020F0502020204030204"/>
                  <a:ea typeface="+mn-ea"/>
                  <a:cs typeface="+mn-cs"/>
                </a:rPr>
                <a:t>New Product Innovation</a:t>
              </a:r>
            </a:p>
          </p:txBody>
        </p:sp>
        <p:sp>
          <p:nvSpPr>
            <p:cNvPr id="29" name="Oval 28">
              <a:extLst>
                <a:ext uri="{FF2B5EF4-FFF2-40B4-BE49-F238E27FC236}">
                  <a16:creationId xmlns:a16="http://schemas.microsoft.com/office/drawing/2014/main" id="{42151078-CAB0-A864-4464-0FF3F76A9D00}"/>
                </a:ext>
              </a:extLst>
            </p:cNvPr>
            <p:cNvSpPr/>
            <p:nvPr/>
          </p:nvSpPr>
          <p:spPr>
            <a:xfrm>
              <a:off x="2625586" y="5270958"/>
              <a:ext cx="716634" cy="716634"/>
            </a:xfrm>
            <a:prstGeom prst="ellipse">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30" name="Rectangle 29" descr="Truck">
              <a:extLst>
                <a:ext uri="{FF2B5EF4-FFF2-40B4-BE49-F238E27FC236}">
                  <a16:creationId xmlns:a16="http://schemas.microsoft.com/office/drawing/2014/main" id="{F52B1B78-91BD-5AF7-242D-D7A5A65F1D7D}"/>
                </a:ext>
              </a:extLst>
            </p:cNvPr>
            <p:cNvSpPr/>
            <p:nvPr/>
          </p:nvSpPr>
          <p:spPr>
            <a:xfrm>
              <a:off x="2776079" y="3906976"/>
              <a:ext cx="415648" cy="415648"/>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a:blipFill>
          </p:spPr>
          <p:style>
            <a:lnRef idx="2">
              <a:schemeClr val="accent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grpSp>
          <p:nvGrpSpPr>
            <p:cNvPr id="31" name="Group 30">
              <a:extLst>
                <a:ext uri="{FF2B5EF4-FFF2-40B4-BE49-F238E27FC236}">
                  <a16:creationId xmlns:a16="http://schemas.microsoft.com/office/drawing/2014/main" id="{742FC5CF-EFA3-D95F-320C-093A68364806}"/>
                </a:ext>
              </a:extLst>
            </p:cNvPr>
            <p:cNvGrpSpPr/>
            <p:nvPr/>
          </p:nvGrpSpPr>
          <p:grpSpPr>
            <a:xfrm>
              <a:off x="3352681" y="5145854"/>
              <a:ext cx="2382646" cy="841738"/>
              <a:chOff x="318587" y="3803899"/>
              <a:chExt cx="2382646" cy="841738"/>
            </a:xfrm>
          </p:grpSpPr>
          <p:sp>
            <p:nvSpPr>
              <p:cNvPr id="42" name="Rectangle 41">
                <a:extLst>
                  <a:ext uri="{FF2B5EF4-FFF2-40B4-BE49-F238E27FC236}">
                    <a16:creationId xmlns:a16="http://schemas.microsoft.com/office/drawing/2014/main" id="{ABDB8412-9970-1A4F-C4AC-24CE05F7D589}"/>
                  </a:ext>
                </a:extLst>
              </p:cNvPr>
              <p:cNvSpPr/>
              <p:nvPr/>
            </p:nvSpPr>
            <p:spPr>
              <a:xfrm>
                <a:off x="1012024" y="3929003"/>
                <a:ext cx="1689209" cy="716634"/>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GB"/>
              </a:p>
            </p:txBody>
          </p:sp>
          <p:sp>
            <p:nvSpPr>
              <p:cNvPr id="43" name="TextBox 42">
                <a:extLst>
                  <a:ext uri="{FF2B5EF4-FFF2-40B4-BE49-F238E27FC236}">
                    <a16:creationId xmlns:a16="http://schemas.microsoft.com/office/drawing/2014/main" id="{DB028A8A-A20E-A645-C4B0-1EF45B951FB7}"/>
                  </a:ext>
                </a:extLst>
              </p:cNvPr>
              <p:cNvSpPr txBox="1"/>
              <p:nvPr/>
            </p:nvSpPr>
            <p:spPr>
              <a:xfrm>
                <a:off x="318587" y="3803899"/>
                <a:ext cx="2148787" cy="71663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68580" tIns="68580" rIns="68580" bIns="68580" numCol="1" spcCol="1270" anchor="ctr" anchorCtr="0">
                <a:noAutofit/>
              </a:bodyPr>
              <a:lstStyle/>
              <a:p>
                <a:pPr marL="0" lvl="0" indent="0" algn="l" defTabSz="933450">
                  <a:lnSpc>
                    <a:spcPct val="100000"/>
                  </a:lnSpc>
                  <a:spcBef>
                    <a:spcPct val="0"/>
                  </a:spcBef>
                  <a:buNone/>
                </a:pPr>
                <a:endParaRPr lang="en-US" sz="2100" b="1" kern="1200">
                  <a:latin typeface="Calibri" panose="020F0502020204030204"/>
                  <a:ea typeface="Calibri"/>
                  <a:cs typeface="Calibri"/>
                </a:endParaRPr>
              </a:p>
              <a:p>
                <a:pPr defTabSz="933450">
                  <a:spcBef>
                    <a:spcPct val="0"/>
                  </a:spcBef>
                </a:pPr>
                <a:r>
                  <a:rPr lang="en-US" sz="2100" b="1"/>
                  <a:t>Middle East &amp; Tariff </a:t>
                </a:r>
                <a:r>
                  <a:rPr lang="en-US" sz="2100" b="1">
                    <a:latin typeface="Calibri" panose="020F0502020204030204"/>
                  </a:rPr>
                  <a:t>Uncertainty</a:t>
                </a:r>
                <a:endParaRPr lang="en-US" sz="2100" b="1" kern="1200">
                  <a:latin typeface="Calibri" panose="020F0502020204030204"/>
                  <a:ea typeface="Calibri"/>
                  <a:cs typeface="Calibri"/>
                </a:endParaRPr>
              </a:p>
            </p:txBody>
          </p:sp>
        </p:grpSp>
        <p:sp>
          <p:nvSpPr>
            <p:cNvPr id="32" name="Oval 31">
              <a:extLst>
                <a:ext uri="{FF2B5EF4-FFF2-40B4-BE49-F238E27FC236}">
                  <a16:creationId xmlns:a16="http://schemas.microsoft.com/office/drawing/2014/main" id="{8954DDC2-0E42-EFA6-F5E2-A804896C8DC0}"/>
                </a:ext>
              </a:extLst>
            </p:cNvPr>
            <p:cNvSpPr/>
            <p:nvPr/>
          </p:nvSpPr>
          <p:spPr>
            <a:xfrm>
              <a:off x="6220160" y="5270958"/>
              <a:ext cx="716634" cy="716634"/>
            </a:xfrm>
            <a:prstGeom prst="ellipse">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GB"/>
            </a:p>
          </p:txBody>
        </p:sp>
        <p:grpSp>
          <p:nvGrpSpPr>
            <p:cNvPr id="33" name="Group 32">
              <a:extLst>
                <a:ext uri="{FF2B5EF4-FFF2-40B4-BE49-F238E27FC236}">
                  <a16:creationId xmlns:a16="http://schemas.microsoft.com/office/drawing/2014/main" id="{9552A75B-811B-D0E3-0B41-7D40C6B91A40}"/>
                </a:ext>
              </a:extLst>
            </p:cNvPr>
            <p:cNvGrpSpPr/>
            <p:nvPr/>
          </p:nvGrpSpPr>
          <p:grpSpPr>
            <a:xfrm>
              <a:off x="6911532" y="5270958"/>
              <a:ext cx="1879709" cy="716634"/>
              <a:chOff x="3877438" y="3929003"/>
              <a:chExt cx="1879709" cy="716634"/>
            </a:xfrm>
          </p:grpSpPr>
          <p:sp>
            <p:nvSpPr>
              <p:cNvPr id="40" name="Rectangle 39">
                <a:extLst>
                  <a:ext uri="{FF2B5EF4-FFF2-40B4-BE49-F238E27FC236}">
                    <a16:creationId xmlns:a16="http://schemas.microsoft.com/office/drawing/2014/main" id="{27F34924-22A9-060A-AD71-35B1A502B8F7}"/>
                  </a:ext>
                </a:extLst>
              </p:cNvPr>
              <p:cNvSpPr/>
              <p:nvPr/>
            </p:nvSpPr>
            <p:spPr>
              <a:xfrm>
                <a:off x="3877438" y="3929003"/>
                <a:ext cx="1689209" cy="716634"/>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GB"/>
              </a:p>
            </p:txBody>
          </p:sp>
          <p:sp>
            <p:nvSpPr>
              <p:cNvPr id="41" name="TextBox 40">
                <a:extLst>
                  <a:ext uri="{FF2B5EF4-FFF2-40B4-BE49-F238E27FC236}">
                    <a16:creationId xmlns:a16="http://schemas.microsoft.com/office/drawing/2014/main" id="{6F947A68-1761-ECAD-0371-2DFB40DAB3C1}"/>
                  </a:ext>
                </a:extLst>
              </p:cNvPr>
              <p:cNvSpPr txBox="1"/>
              <p:nvPr/>
            </p:nvSpPr>
            <p:spPr>
              <a:xfrm>
                <a:off x="4067938" y="3929003"/>
                <a:ext cx="1689209" cy="71663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68580" tIns="68580" rIns="68580" bIns="68580" numCol="1" spcCol="1270" anchor="ctr" anchorCtr="0">
                <a:noAutofit/>
              </a:bodyPr>
              <a:lstStyle/>
              <a:p>
                <a:pPr marL="0" lvl="0" indent="0" algn="l" defTabSz="933450">
                  <a:lnSpc>
                    <a:spcPct val="100000"/>
                  </a:lnSpc>
                  <a:spcBef>
                    <a:spcPct val="0"/>
                  </a:spcBef>
                  <a:spcAft>
                    <a:spcPct val="35000"/>
                  </a:spcAft>
                  <a:buNone/>
                </a:pPr>
                <a:r>
                  <a:rPr lang="en-US" sz="2100" b="1">
                    <a:latin typeface="Calibri" panose="020F0502020204030204"/>
                  </a:rPr>
                  <a:t>Rising Employment Costs</a:t>
                </a:r>
                <a:r>
                  <a:rPr lang="en-US" sz="2100" b="1" kern="1200">
                    <a:latin typeface="Calibri" panose="020F0502020204030204"/>
                    <a:ea typeface="+mn-ea"/>
                    <a:cs typeface="+mn-cs"/>
                  </a:rPr>
                  <a:t> </a:t>
                </a:r>
              </a:p>
            </p:txBody>
          </p:sp>
        </p:grpSp>
        <p:sp>
          <p:nvSpPr>
            <p:cNvPr id="34" name="Oval 33">
              <a:extLst>
                <a:ext uri="{FF2B5EF4-FFF2-40B4-BE49-F238E27FC236}">
                  <a16:creationId xmlns:a16="http://schemas.microsoft.com/office/drawing/2014/main" id="{8EDC5431-C96F-7823-7C03-CCF28E2057B6}"/>
                </a:ext>
              </a:extLst>
            </p:cNvPr>
            <p:cNvSpPr/>
            <p:nvPr/>
          </p:nvSpPr>
          <p:spPr>
            <a:xfrm>
              <a:off x="9678248" y="5270958"/>
              <a:ext cx="716634" cy="716634"/>
            </a:xfrm>
            <a:prstGeom prst="ellipse">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35" name="Rectangle 34" descr="Lightbulb with solid fill">
              <a:extLst>
                <a:ext uri="{FF2B5EF4-FFF2-40B4-BE49-F238E27FC236}">
                  <a16:creationId xmlns:a16="http://schemas.microsoft.com/office/drawing/2014/main" id="{ED55A4DB-2FAB-1920-5DAD-B217E346D54A}"/>
                </a:ext>
              </a:extLst>
            </p:cNvPr>
            <p:cNvSpPr/>
            <p:nvPr/>
          </p:nvSpPr>
          <p:spPr>
            <a:xfrm>
              <a:off x="9818158" y="3906976"/>
              <a:ext cx="415648" cy="415648"/>
            </a:xfrm>
            <a:prstGeom prst="rect">
              <a:avLst/>
            </a:prstGeom>
            <a:blipFill>
              <a:blip>
                <a:duotone>
                  <a:prstClr val="black"/>
                  <a:schemeClr val="accent1">
                    <a:tint val="45000"/>
                    <a:satMod val="400000"/>
                  </a:schemeClr>
                </a:duotone>
                <a:extLst>
                  <a:ext uri="{96DAC541-7B7A-43D3-8B79-37D633B846F1}">
                    <asvg:svgBlip xmlns:asvg="http://schemas.microsoft.com/office/drawing/2016/SVG/main" r:embed="rId12"/>
                  </a:ext>
                </a:extLst>
              </a:blip>
              <a:srcRect/>
              <a:stretch>
                <a:fillRect/>
              </a:stretch>
            </a:blipFill>
          </p:spPr>
          <p:style>
            <a:lnRef idx="2">
              <a:schemeClr val="accent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36" name="Rectangle 35" descr="Cycle with people with solid fill">
              <a:extLst>
                <a:ext uri="{FF2B5EF4-FFF2-40B4-BE49-F238E27FC236}">
                  <a16:creationId xmlns:a16="http://schemas.microsoft.com/office/drawing/2014/main" id="{F2AE210E-291A-7F36-9CC8-03953B6D154B}"/>
                </a:ext>
              </a:extLst>
            </p:cNvPr>
            <p:cNvSpPr/>
            <p:nvPr/>
          </p:nvSpPr>
          <p:spPr>
            <a:xfrm>
              <a:off x="6370653" y="5422849"/>
              <a:ext cx="415648" cy="415648"/>
            </a:xfrm>
            <a:prstGeom prst="rect">
              <a:avLst/>
            </a:prstGeom>
            <a:blipFill>
              <a:blip>
                <a:extLst>
                  <a:ext uri="{96DAC541-7B7A-43D3-8B79-37D633B846F1}">
                    <asvg:svgBlip xmlns:asvg="http://schemas.microsoft.com/office/drawing/2016/SVG/main" r:embed="rId13"/>
                  </a:ext>
                </a:extLst>
              </a:blip>
              <a:srcRect/>
              <a:stretch>
                <a:fillRect/>
              </a:stretch>
            </a:blipFill>
          </p:spPr>
          <p:style>
            <a:lnRef idx="2">
              <a:schemeClr val="accent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sp>
          <p:nvSpPr>
            <p:cNvPr id="37" name="Rectangle 36" descr="Dollar with solid fill">
              <a:extLst>
                <a:ext uri="{FF2B5EF4-FFF2-40B4-BE49-F238E27FC236}">
                  <a16:creationId xmlns:a16="http://schemas.microsoft.com/office/drawing/2014/main" id="{B92C363F-2937-4A1B-DD20-C9EA59DBAD7B}"/>
                </a:ext>
              </a:extLst>
            </p:cNvPr>
            <p:cNvSpPr/>
            <p:nvPr/>
          </p:nvSpPr>
          <p:spPr>
            <a:xfrm>
              <a:off x="2758286" y="5422849"/>
              <a:ext cx="415648" cy="415648"/>
            </a:xfrm>
            <a:prstGeom prst="rect">
              <a:avLst/>
            </a:prstGeom>
            <a:blipFill>
              <a:blip>
                <a:extLst>
                  <a:ext uri="{96DAC541-7B7A-43D3-8B79-37D633B846F1}">
                    <asvg:svgBlip xmlns:asvg="http://schemas.microsoft.com/office/drawing/2016/SVG/main" r:embed="rId14"/>
                  </a:ext>
                </a:extLst>
              </a:blip>
              <a:srcRect/>
              <a:stretch>
                <a:fillRect/>
              </a:stretch>
            </a:blipFill>
          </p:spPr>
          <p:style>
            <a:lnRef idx="2">
              <a:schemeClr val="accent1">
                <a:shade val="80000"/>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en-GB"/>
            </a:p>
          </p:txBody>
        </p:sp>
        <p:pic>
          <p:nvPicPr>
            <p:cNvPr id="38" name="Graphic 37" descr="Building outline">
              <a:extLst>
                <a:ext uri="{FF2B5EF4-FFF2-40B4-BE49-F238E27FC236}">
                  <a16:creationId xmlns:a16="http://schemas.microsoft.com/office/drawing/2014/main" id="{72214DAE-1F33-D8D5-683B-A8D87CC72240}"/>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9678126" y="5243017"/>
              <a:ext cx="695712" cy="695712"/>
            </a:xfrm>
            <a:prstGeom prst="rect">
              <a:avLst/>
            </a:prstGeom>
          </p:spPr>
        </p:pic>
        <p:sp>
          <p:nvSpPr>
            <p:cNvPr id="39" name="Freeform: Shape 38">
              <a:extLst>
                <a:ext uri="{FF2B5EF4-FFF2-40B4-BE49-F238E27FC236}">
                  <a16:creationId xmlns:a16="http://schemas.microsoft.com/office/drawing/2014/main" id="{1D4BE702-B070-788F-A479-B363728898ED}"/>
                </a:ext>
              </a:extLst>
            </p:cNvPr>
            <p:cNvSpPr/>
            <p:nvPr/>
          </p:nvSpPr>
          <p:spPr>
            <a:xfrm>
              <a:off x="10537855" y="5222095"/>
              <a:ext cx="1932400" cy="716634"/>
            </a:xfrm>
            <a:custGeom>
              <a:avLst/>
              <a:gdLst>
                <a:gd name="connsiteX0" fmla="*/ 0 w 1689209"/>
                <a:gd name="connsiteY0" fmla="*/ 0 h 716634"/>
                <a:gd name="connsiteX1" fmla="*/ 1689209 w 1689209"/>
                <a:gd name="connsiteY1" fmla="*/ 0 h 716634"/>
                <a:gd name="connsiteX2" fmla="*/ 1689209 w 1689209"/>
                <a:gd name="connsiteY2" fmla="*/ 716634 h 716634"/>
                <a:gd name="connsiteX3" fmla="*/ 0 w 1689209"/>
                <a:gd name="connsiteY3" fmla="*/ 716634 h 716634"/>
                <a:gd name="connsiteX4" fmla="*/ 0 w 1689209"/>
                <a:gd name="connsiteY4" fmla="*/ 0 h 7166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89209" h="716634">
                  <a:moveTo>
                    <a:pt x="0" y="0"/>
                  </a:moveTo>
                  <a:lnTo>
                    <a:pt x="1689209" y="0"/>
                  </a:lnTo>
                  <a:lnTo>
                    <a:pt x="1689209" y="716634"/>
                  </a:lnTo>
                  <a:lnTo>
                    <a:pt x="0" y="71663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68580" tIns="68580" rIns="68580" bIns="68580" numCol="1" spcCol="1270" anchor="ctr" anchorCtr="0">
              <a:noAutofit/>
            </a:bodyPr>
            <a:lstStyle/>
            <a:p>
              <a:pPr marL="0" lvl="0" indent="0" algn="l" defTabSz="933450">
                <a:lnSpc>
                  <a:spcPct val="100000"/>
                </a:lnSpc>
                <a:spcBef>
                  <a:spcPct val="0"/>
                </a:spcBef>
                <a:spcAft>
                  <a:spcPct val="35000"/>
                </a:spcAft>
                <a:buNone/>
              </a:pPr>
              <a:r>
                <a:rPr lang="en-US" sz="2100" b="1" kern="1200">
                  <a:latin typeface="Calibri" panose="020F0502020204030204"/>
                  <a:ea typeface="+mn-ea"/>
                  <a:cs typeface="+mn-cs"/>
                </a:rPr>
                <a:t>Hong Kong  Sourcing Office </a:t>
              </a:r>
            </a:p>
          </p:txBody>
        </p:sp>
      </p:grpSp>
    </p:spTree>
    <p:extLst>
      <p:ext uri="{BB962C8B-B14F-4D97-AF65-F5344CB8AC3E}">
        <p14:creationId xmlns:p14="http://schemas.microsoft.com/office/powerpoint/2010/main" val="39244689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27B77A-4FB1-3723-024B-170228F593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AC73CE-A725-4708-2964-2C1257EE3ABE}"/>
              </a:ext>
            </a:extLst>
          </p:cNvPr>
          <p:cNvSpPr>
            <a:spLocks noGrp="1"/>
          </p:cNvSpPr>
          <p:nvPr>
            <p:ph type="title"/>
          </p:nvPr>
        </p:nvSpPr>
        <p:spPr/>
        <p:txBody>
          <a:bodyPr/>
          <a:lstStyle/>
          <a:p>
            <a:r>
              <a:rPr lang="en-US" sz="3200"/>
              <a:t>Q&amp;A  </a:t>
            </a:r>
            <a:endParaRPr lang="en-GB" sz="3200"/>
          </a:p>
        </p:txBody>
      </p:sp>
      <p:pic>
        <p:nvPicPr>
          <p:cNvPr id="4" name="Picture 3" descr="A person and child sitting on a bench with bicycles&#10;&#10;AI-generated content may be incorrect.">
            <a:extLst>
              <a:ext uri="{FF2B5EF4-FFF2-40B4-BE49-F238E27FC236}">
                <a16:creationId xmlns:a16="http://schemas.microsoft.com/office/drawing/2014/main" id="{BCFF0D4E-B20B-759F-C30A-C6359E85E446}"/>
              </a:ext>
            </a:extLst>
          </p:cNvPr>
          <p:cNvPicPr>
            <a:picLocks noChangeAspect="1"/>
          </p:cNvPicPr>
          <p:nvPr/>
        </p:nvPicPr>
        <p:blipFill>
          <a:blip r:embed="rId2"/>
          <a:stretch>
            <a:fillRect/>
          </a:stretch>
        </p:blipFill>
        <p:spPr>
          <a:xfrm>
            <a:off x="173789" y="788528"/>
            <a:ext cx="11844422" cy="5909258"/>
          </a:xfrm>
          <a:prstGeom prst="rect">
            <a:avLst/>
          </a:prstGeom>
        </p:spPr>
      </p:pic>
    </p:spTree>
    <p:extLst>
      <p:ext uri="{BB962C8B-B14F-4D97-AF65-F5344CB8AC3E}">
        <p14:creationId xmlns:p14="http://schemas.microsoft.com/office/powerpoint/2010/main" val="9474406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126DEA-6BA2-4D82-6FA4-941D538580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6CFD7F-5F23-07AA-8D02-F84CDCFCCB29}"/>
              </a:ext>
            </a:extLst>
          </p:cNvPr>
          <p:cNvSpPr>
            <a:spLocks noGrp="1"/>
          </p:cNvSpPr>
          <p:nvPr>
            <p:ph type="title"/>
          </p:nvPr>
        </p:nvSpPr>
        <p:spPr/>
        <p:txBody>
          <a:bodyPr/>
          <a:lstStyle/>
          <a:p>
            <a:r>
              <a:rPr lang="en-US" sz="3200"/>
              <a:t>Disclaimer </a:t>
            </a:r>
            <a:r>
              <a:rPr lang="en-US"/>
              <a:t> </a:t>
            </a:r>
            <a:endParaRPr lang="en-GB"/>
          </a:p>
        </p:txBody>
      </p:sp>
      <p:sp>
        <p:nvSpPr>
          <p:cNvPr id="3" name="Subtitle 2">
            <a:extLst>
              <a:ext uri="{FF2B5EF4-FFF2-40B4-BE49-F238E27FC236}">
                <a16:creationId xmlns:a16="http://schemas.microsoft.com/office/drawing/2014/main" id="{29EDDF79-9B1E-385D-6C28-C683DAFD53B5}"/>
              </a:ext>
            </a:extLst>
          </p:cNvPr>
          <p:cNvSpPr txBox="1">
            <a:spLocks/>
          </p:cNvSpPr>
          <p:nvPr/>
        </p:nvSpPr>
        <p:spPr>
          <a:xfrm>
            <a:off x="409073" y="793119"/>
            <a:ext cx="11373853" cy="5716678"/>
          </a:xfrm>
          <a:prstGeom prst="rect">
            <a:avLst/>
          </a:prstGeom>
          <a:solidFill>
            <a:schemeClr val="bg1">
              <a:lumMod val="85000"/>
            </a:schemeClr>
          </a:solidFill>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a:latin typeface="Calibri"/>
                <a:ea typeface="Calibri"/>
                <a:cs typeface="Calibri Light"/>
              </a:rPr>
              <a:t>This document does not constitute or form part of any offer or invitation to sell or issue, or any solicitation of any offer to purchase or subscribe for, any shares in the Company, nor shall any part of it nor the fact of its distribution form part of or be relied on in connection with any contract or investment decision relating thereto, nor does it constitute a recommendation regarding the securities of the Company. This document has not been verified, does not purport to contain all information that a prospective investor may require and is subject to updating, revision and amending. The information and opinions contained in this document are provided as at the date of this presentation and are subject to change without notice. In furnishing this document, the Company does not undertake or agree to any obligation to provide readers with access to any additional information or to update this document or to correct any inaccuracies in, or omissions from, this document that may become apparent. Recipients of this presentation should each make their own independent evaluation of the Company and should make such other investigations as they deem necessary. No reliance may be placed for any purposes whatsoever on the information or opinions contained in this document or on its completeness. </a:t>
            </a:r>
          </a:p>
          <a:p>
            <a:pPr marL="0" indent="0">
              <a:buFont typeface="Arial" panose="020B0604020202020204" pitchFamily="34" charset="0"/>
              <a:buNone/>
            </a:pPr>
            <a:r>
              <a:rPr lang="en-US" sz="1600">
                <a:latin typeface="Calibri"/>
                <a:ea typeface="Calibri"/>
                <a:cs typeface="Calibri Light"/>
              </a:rPr>
              <a:t>No representation or warranty, express or implied, is given by or on behalf of the Company its directors, officers or employees or any other person as to the accuracy or completeness of the information or opinions contained in this document and no liability whatsoever is accepted by the Company or any of its members, directors, officers or employees nor any other person for any loss howsoever arising, directly or indirectly, from any use of such information or opinions or otherwise arising in connection therewith. This document contains forward-looking statements concerning the financial condition, results of operations and businesses of Tandem Group plc (“the Company”).  All statements other than statements of historical fact are, or may be deemed to be, forward-looking statements. </a:t>
            </a:r>
          </a:p>
          <a:p>
            <a:pPr marL="0" indent="0">
              <a:buFont typeface="Arial" panose="020B0604020202020204" pitchFamily="34" charset="0"/>
              <a:buNone/>
            </a:pPr>
            <a:r>
              <a:rPr lang="en-US" sz="1600">
                <a:latin typeface="Calibri"/>
                <a:ea typeface="Calibri"/>
                <a:cs typeface="Calibri Light"/>
              </a:rPr>
              <a:t>Forward-looking statements are statements of future expectations that are based on management’s current expectations and assumptions and involve known and unknown risks and uncertainties that could cause actual results, performance or events to differ materially from those expressed or implied in these statements. All forward-looking statements contained in this presentation are expressly qualified in their entirety by the cautionary statements contained or referred to in this section. Readers should not place undue reliance on forward-looking statements. Each forward-looking statement speaks only as of the date of this presentation. Neither the Company nor any of its subsidiaries undertake any obligation to publicly update or revise any forward-looking statement as a result of new information, future events or other information. In light of these risks, results could differ materially from those stated, implied or inferred from the forward-looking statements contained in this presentation. </a:t>
            </a:r>
          </a:p>
          <a:p>
            <a:pPr marL="0" indent="0">
              <a:buFont typeface="Arial" panose="020B0604020202020204" pitchFamily="34" charset="0"/>
              <a:buNone/>
            </a:pPr>
            <a:endParaRPr lang="en-GB" sz="1200"/>
          </a:p>
        </p:txBody>
      </p:sp>
    </p:spTree>
    <p:extLst>
      <p:ext uri="{BB962C8B-B14F-4D97-AF65-F5344CB8AC3E}">
        <p14:creationId xmlns:p14="http://schemas.microsoft.com/office/powerpoint/2010/main" val="153062335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132DBE68C25D8419359D7D1F3E58013" ma:contentTypeVersion="10" ma:contentTypeDescription="Create a new document." ma:contentTypeScope="" ma:versionID="4d91210e79d6538fdaae10e00e1fb290">
  <xsd:schema xmlns:xsd="http://www.w3.org/2001/XMLSchema" xmlns:xs="http://www.w3.org/2001/XMLSchema" xmlns:p="http://schemas.microsoft.com/office/2006/metadata/properties" xmlns:ns2="97b6f756-e2cc-43ae-bd5a-3ecd34c079dc" targetNamespace="http://schemas.microsoft.com/office/2006/metadata/properties" ma:root="true" ma:fieldsID="9e880156a5fb2a82f6d6a6b8d95d52f8" ns2:_="">
    <xsd:import namespace="97b6f756-e2cc-43ae-bd5a-3ecd34c079d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7b6f756-e2cc-43ae-bd5a-3ecd34c079d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MediaServiceBillingMetadata" ma:index="17"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EB58CA1-9810-4579-B5D5-88ABE8F65400}">
  <ds:schemaRefs>
    <ds:schemaRef ds:uri="97b6f756-e2cc-43ae-bd5a-3ecd34c079d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7252CE8-75E8-47BD-A7A2-425F3981E8C4}">
  <ds:schemaRefs>
    <ds:schemaRef ds:uri="97b6f756-e2cc-43ae-bd5a-3ecd34c079d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46BE294B-6A93-482D-A6D2-128BCDB86D9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15</TotalTime>
  <Words>2050</Words>
  <Application>Microsoft Office PowerPoint</Application>
  <PresentationFormat>Widescreen</PresentationFormat>
  <Paragraphs>272</Paragraphs>
  <Slides>23</Slides>
  <Notes>0</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23</vt:i4>
      </vt:variant>
    </vt:vector>
  </HeadingPairs>
  <TitlesOfParts>
    <vt:vector size="36" baseType="lpstr">
      <vt:lpstr>Aptos</vt:lpstr>
      <vt:lpstr>Aptos Display</vt:lpstr>
      <vt:lpstr>Arial</vt:lpstr>
      <vt:lpstr>Arial,Sans-Serif</vt:lpstr>
      <vt:lpstr>Calibri</vt:lpstr>
      <vt:lpstr>Calibri Light</vt:lpstr>
      <vt:lpstr>Century Gothic</vt:lpstr>
      <vt:lpstr>Courier New</vt:lpstr>
      <vt:lpstr>Trebuchet MS</vt:lpstr>
      <vt:lpstr>Office Theme</vt:lpstr>
      <vt:lpstr>3_Custom Design</vt:lpstr>
      <vt:lpstr>2_Custom Design</vt:lpstr>
      <vt:lpstr>4_Custom Design</vt:lpstr>
      <vt:lpstr>PowerPoint Presentation</vt:lpstr>
      <vt:lpstr>PowerPoint Presentation</vt:lpstr>
      <vt:lpstr>AGENDA </vt:lpstr>
      <vt:lpstr>PowerPoint Presentation</vt:lpstr>
      <vt:lpstr>About Us </vt:lpstr>
      <vt:lpstr>Retail &amp; Market Landscape</vt:lpstr>
      <vt:lpstr>Economic Landscape</vt:lpstr>
      <vt:lpstr>2025 Financial Performance </vt:lpstr>
      <vt:lpstr>2026 Financial Outlook  </vt:lpstr>
      <vt:lpstr>Toys, Sports &amp; Leisure </vt:lpstr>
      <vt:lpstr>Toys, Sports &amp; Leisure Retail Distribution </vt:lpstr>
      <vt:lpstr>Toys, Sports &amp; Leisure Licensed Brands </vt:lpstr>
      <vt:lpstr>Bikes</vt:lpstr>
      <vt:lpstr>Bikes New Products</vt:lpstr>
      <vt:lpstr>Golf </vt:lpstr>
      <vt:lpstr>Golf New Products </vt:lpstr>
      <vt:lpstr>Home &amp; Garden  </vt:lpstr>
      <vt:lpstr>Home &amp; Garden New Products </vt:lpstr>
      <vt:lpstr>Electric Life Shop &amp; Website </vt:lpstr>
      <vt:lpstr>Warehouse Operations</vt:lpstr>
      <vt:lpstr>Summary </vt:lpstr>
      <vt:lpstr>Q&amp;A  </vt:lpstr>
      <vt:lpstr>Disclaimer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Charlie Foulkes</dc:creator>
  <cp:lastModifiedBy>Charlie Foulkes</cp:lastModifiedBy>
  <cp:revision>124</cp:revision>
  <dcterms:created xsi:type="dcterms:W3CDTF">2025-09-24T13:02:34Z</dcterms:created>
  <dcterms:modified xsi:type="dcterms:W3CDTF">2026-07-22T09:06:12Z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0x010100E132DBE68C25D8419359D7D1F3E58013</vt:lpwstr>
  </property>
</Properties>
</file>