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4" r:id="rId5"/>
    <p:sldMasterId id="2147483666" r:id="rId6"/>
    <p:sldMasterId id="2147483672" r:id="rId7"/>
  </p:sldMasterIdLst>
  <p:sldIdLst>
    <p:sldId id="405" r:id="rId8"/>
    <p:sldId id="265" r:id="rId9"/>
    <p:sldId id="419" r:id="rId10"/>
    <p:sldId id="401" r:id="rId11"/>
    <p:sldId id="407" r:id="rId12"/>
    <p:sldId id="411" r:id="rId13"/>
    <p:sldId id="415" r:id="rId14"/>
    <p:sldId id="417" r:id="rId15"/>
    <p:sldId id="416" r:id="rId16"/>
    <p:sldId id="384" r:id="rId17"/>
    <p:sldId id="42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D7587A-3246-49D5-8505-942B8AB30FE1}" v="2" dt="2026-06-16T14:17:11.4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10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ie Foulkes" userId="c9c25b9b-0304-49f8-bbd5-a38328e9116c" providerId="ADAL" clId="{6840527E-28FC-4DA5-BA4E-1BD4BEA21DF2}"/>
    <pc:docChg chg="undo custSel addSld delSld modSld">
      <pc:chgData name="Charlie Foulkes" userId="c9c25b9b-0304-49f8-bbd5-a38328e9116c" providerId="ADAL" clId="{6840527E-28FC-4DA5-BA4E-1BD4BEA21DF2}" dt="2026-06-16T07:59:15.057" v="52" actId="1038"/>
      <pc:docMkLst>
        <pc:docMk/>
      </pc:docMkLst>
      <pc:sldChg chg="addSp delSp modSp mod">
        <pc:chgData name="Charlie Foulkes" userId="c9c25b9b-0304-49f8-bbd5-a38328e9116c" providerId="ADAL" clId="{6840527E-28FC-4DA5-BA4E-1BD4BEA21DF2}" dt="2026-06-15T16:04:09.764" v="11" actId="1076"/>
        <pc:sldMkLst>
          <pc:docMk/>
          <pc:sldMk cId="3924468909" sldId="384"/>
        </pc:sldMkLst>
        <pc:spChg chg="del">
          <ac:chgData name="Charlie Foulkes" userId="c9c25b9b-0304-49f8-bbd5-a38328e9116c" providerId="ADAL" clId="{6840527E-28FC-4DA5-BA4E-1BD4BEA21DF2}" dt="2026-06-15T16:03:31.026" v="5" actId="478"/>
          <ac:spMkLst>
            <pc:docMk/>
            <pc:sldMk cId="3924468909" sldId="384"/>
            <ac:spMk id="36" creationId="{F2AE210E-291A-7F36-9CC8-03953B6D154B}"/>
          </ac:spMkLst>
        </pc:spChg>
        <pc:spChg chg="add del mod">
          <ac:chgData name="Charlie Foulkes" userId="c9c25b9b-0304-49f8-bbd5-a38328e9116c" providerId="ADAL" clId="{6840527E-28FC-4DA5-BA4E-1BD4BEA21DF2}" dt="2026-06-15T16:03:27.511" v="4" actId="478"/>
          <ac:spMkLst>
            <pc:docMk/>
            <pc:sldMk cId="3924468909" sldId="384"/>
            <ac:spMk id="45" creationId="{7CCB3B1B-5C57-B12E-8E0A-38F7865FC015}"/>
          </ac:spMkLst>
        </pc:spChg>
        <pc:spChg chg="add del">
          <ac:chgData name="Charlie Foulkes" userId="c9c25b9b-0304-49f8-bbd5-a38328e9116c" providerId="ADAL" clId="{6840527E-28FC-4DA5-BA4E-1BD4BEA21DF2}" dt="2026-06-15T16:03:34.458" v="7" actId="22"/>
          <ac:spMkLst>
            <pc:docMk/>
            <pc:sldMk cId="3924468909" sldId="384"/>
            <ac:spMk id="47" creationId="{F1E3D9D3-54DD-E365-B13B-97030FD0B81F}"/>
          </ac:spMkLst>
        </pc:spChg>
        <pc:spChg chg="add del">
          <ac:chgData name="Charlie Foulkes" userId="c9c25b9b-0304-49f8-bbd5-a38328e9116c" providerId="ADAL" clId="{6840527E-28FC-4DA5-BA4E-1BD4BEA21DF2}" dt="2026-06-15T16:03:51.231" v="9" actId="22"/>
          <ac:spMkLst>
            <pc:docMk/>
            <pc:sldMk cId="3924468909" sldId="384"/>
            <ac:spMk id="50" creationId="{64B35D7E-5608-7268-5ACE-0575F13165C8}"/>
          </ac:spMkLst>
        </pc:spChg>
        <pc:spChg chg="add del">
          <ac:chgData name="Charlie Foulkes" userId="c9c25b9b-0304-49f8-bbd5-a38328e9116c" providerId="ADAL" clId="{6840527E-28FC-4DA5-BA4E-1BD4BEA21DF2}" dt="2026-06-15T16:03:21.162" v="3" actId="478"/>
          <ac:spMkLst>
            <pc:docMk/>
            <pc:sldMk cId="3924468909" sldId="384"/>
            <ac:spMk id="52" creationId="{30C8854A-C19B-42F6-9434-2987802C1C81}"/>
          </ac:spMkLst>
        </pc:spChg>
        <pc:spChg chg="add mod">
          <ac:chgData name="Charlie Foulkes" userId="c9c25b9b-0304-49f8-bbd5-a38328e9116c" providerId="ADAL" clId="{6840527E-28FC-4DA5-BA4E-1BD4BEA21DF2}" dt="2026-06-15T16:04:09.764" v="11" actId="1076"/>
          <ac:spMkLst>
            <pc:docMk/>
            <pc:sldMk cId="3924468909" sldId="384"/>
            <ac:spMk id="53" creationId="{76A18E2F-53C5-B0BE-9687-EFFEF86087D3}"/>
          </ac:spMkLst>
        </pc:spChg>
        <pc:inkChg chg="del">
          <ac:chgData name="Charlie Foulkes" userId="c9c25b9b-0304-49f8-bbd5-a38328e9116c" providerId="ADAL" clId="{6840527E-28FC-4DA5-BA4E-1BD4BEA21DF2}" dt="2026-06-15T16:03:18.263" v="2" actId="34122"/>
          <ac:inkMkLst>
            <pc:docMk/>
            <pc:sldMk cId="3924468909" sldId="384"/>
            <ac:inkMk id="48" creationId="{41A6DD2F-6C58-6194-586A-C22726396EA6}"/>
          </ac:inkMkLst>
        </pc:inkChg>
      </pc:sldChg>
      <pc:sldChg chg="del">
        <pc:chgData name="Charlie Foulkes" userId="c9c25b9b-0304-49f8-bbd5-a38328e9116c" providerId="ADAL" clId="{6840527E-28FC-4DA5-BA4E-1BD4BEA21DF2}" dt="2026-06-15T16:11:08.480" v="19" actId="47"/>
        <pc:sldMkLst>
          <pc:docMk/>
          <pc:sldMk cId="2439715065" sldId="410"/>
        </pc:sldMkLst>
      </pc:sldChg>
      <pc:sldChg chg="addSp delSp modSp mod">
        <pc:chgData name="Charlie Foulkes" userId="c9c25b9b-0304-49f8-bbd5-a38328e9116c" providerId="ADAL" clId="{6840527E-28FC-4DA5-BA4E-1BD4BEA21DF2}" dt="2026-06-16T07:59:15.057" v="52" actId="1038"/>
        <pc:sldMkLst>
          <pc:docMk/>
          <pc:sldMk cId="2299702689" sldId="416"/>
        </pc:sldMkLst>
        <pc:spChg chg="add del mod">
          <ac:chgData name="Charlie Foulkes" userId="c9c25b9b-0304-49f8-bbd5-a38328e9116c" providerId="ADAL" clId="{6840527E-28FC-4DA5-BA4E-1BD4BEA21DF2}" dt="2026-06-16T07:57:40.617" v="20" actId="478"/>
          <ac:spMkLst>
            <pc:docMk/>
            <pc:sldMk cId="2299702689" sldId="416"/>
            <ac:spMk id="6" creationId="{B7265D46-55B0-A760-15BC-25CD0C96F4C0}"/>
          </ac:spMkLst>
        </pc:spChg>
        <pc:picChg chg="add mod modCrop">
          <ac:chgData name="Charlie Foulkes" userId="c9c25b9b-0304-49f8-bbd5-a38328e9116c" providerId="ADAL" clId="{6840527E-28FC-4DA5-BA4E-1BD4BEA21DF2}" dt="2026-06-16T07:59:15.057" v="52" actId="1038"/>
          <ac:picMkLst>
            <pc:docMk/>
            <pc:sldMk cId="2299702689" sldId="416"/>
            <ac:picMk id="7" creationId="{B84FF968-3C3C-B356-70EE-EFE18255D352}"/>
          </ac:picMkLst>
        </pc:picChg>
        <pc:picChg chg="del">
          <ac:chgData name="Charlie Foulkes" userId="c9c25b9b-0304-49f8-bbd5-a38328e9116c" providerId="ADAL" clId="{6840527E-28FC-4DA5-BA4E-1BD4BEA21DF2}" dt="2026-06-16T07:57:41.724" v="21" actId="478"/>
          <ac:picMkLst>
            <pc:docMk/>
            <pc:sldMk cId="2299702689" sldId="416"/>
            <ac:picMk id="8" creationId="{60363055-0064-0C05-98B0-E33842C6EE15}"/>
          </ac:picMkLst>
        </pc:picChg>
        <pc:picChg chg="mod">
          <ac:chgData name="Charlie Foulkes" userId="c9c25b9b-0304-49f8-bbd5-a38328e9116c" providerId="ADAL" clId="{6840527E-28FC-4DA5-BA4E-1BD4BEA21DF2}" dt="2026-06-16T07:59:13.598" v="51" actId="1038"/>
          <ac:picMkLst>
            <pc:docMk/>
            <pc:sldMk cId="2299702689" sldId="416"/>
            <ac:picMk id="15" creationId="{612389A5-D5A5-D84C-F405-89FAD1252A09}"/>
          </ac:picMkLst>
        </pc:picChg>
        <pc:picChg chg="mod">
          <ac:chgData name="Charlie Foulkes" userId="c9c25b9b-0304-49f8-bbd5-a38328e9116c" providerId="ADAL" clId="{6840527E-28FC-4DA5-BA4E-1BD4BEA21DF2}" dt="2026-06-16T07:59:03.711" v="46" actId="14100"/>
          <ac:picMkLst>
            <pc:docMk/>
            <pc:sldMk cId="2299702689" sldId="416"/>
            <ac:picMk id="17" creationId="{6C63D83E-473D-D6F5-6638-5CCCF52E275C}"/>
          </ac:picMkLst>
        </pc:picChg>
      </pc:sldChg>
      <pc:sldChg chg="add">
        <pc:chgData name="Charlie Foulkes" userId="c9c25b9b-0304-49f8-bbd5-a38328e9116c" providerId="ADAL" clId="{6840527E-28FC-4DA5-BA4E-1BD4BEA21DF2}" dt="2026-06-15T16:10:31.417" v="18" actId="2890"/>
        <pc:sldMkLst>
          <pc:docMk/>
          <pc:sldMk cId="433971764" sldId="418"/>
        </pc:sldMkLst>
      </pc:sldChg>
    </pc:docChg>
  </pc:docChgLst>
  <pc:docChgLst>
    <pc:chgData name="Showroom (MV Sports)" userId="fec0d96f-35a6-4351-b4b2-b1d745176b85" providerId="ADAL" clId="{B45B3395-926D-427E-B8CF-1DB52C45F6C6}"/>
    <pc:docChg chg="custSel addSld delSld modSld sldOrd">
      <pc:chgData name="Showroom (MV Sports)" userId="fec0d96f-35a6-4351-b4b2-b1d745176b85" providerId="ADAL" clId="{B45B3395-926D-427E-B8CF-1DB52C45F6C6}" dt="2026-06-16T14:17:11.485" v="10"/>
      <pc:docMkLst>
        <pc:docMk/>
      </pc:docMkLst>
      <pc:sldChg chg="addSp delSp modSp del mod modAnim">
        <pc:chgData name="Showroom (MV Sports)" userId="fec0d96f-35a6-4351-b4b2-b1d745176b85" providerId="ADAL" clId="{B45B3395-926D-427E-B8CF-1DB52C45F6C6}" dt="2026-06-16T14:14:58.729" v="8" actId="47"/>
        <pc:sldMkLst>
          <pc:docMk/>
          <pc:sldMk cId="433971764" sldId="418"/>
        </pc:sldMkLst>
        <pc:spChg chg="del">
          <ac:chgData name="Showroom (MV Sports)" userId="fec0d96f-35a6-4351-b4b2-b1d745176b85" providerId="ADAL" clId="{B45B3395-926D-427E-B8CF-1DB52C45F6C6}" dt="2026-06-16T08:45:29.065" v="0" actId="478"/>
          <ac:spMkLst>
            <pc:docMk/>
            <pc:sldMk cId="433971764" sldId="418"/>
            <ac:spMk id="3" creationId="{4A97B305-69CA-0B70-8746-C395726B4D1C}"/>
          </ac:spMkLst>
        </pc:spChg>
        <pc:picChg chg="add mod">
          <ac:chgData name="Showroom (MV Sports)" userId="fec0d96f-35a6-4351-b4b2-b1d745176b85" providerId="ADAL" clId="{B45B3395-926D-427E-B8CF-1DB52C45F6C6}" dt="2026-06-16T08:45:51.713" v="2"/>
          <ac:picMkLst>
            <pc:docMk/>
            <pc:sldMk cId="433971764" sldId="418"/>
            <ac:picMk id="2" creationId="{DCBDC259-758A-AEFC-0FEC-291352A0842E}"/>
          </ac:picMkLst>
        </pc:picChg>
      </pc:sldChg>
      <pc:sldChg chg="add ord">
        <pc:chgData name="Showroom (MV Sports)" userId="fec0d96f-35a6-4351-b4b2-b1d745176b85" providerId="ADAL" clId="{B45B3395-926D-427E-B8CF-1DB52C45F6C6}" dt="2026-06-16T08:46:10.166" v="4"/>
        <pc:sldMkLst>
          <pc:docMk/>
          <pc:sldMk cId="830645014" sldId="419"/>
        </pc:sldMkLst>
      </pc:sldChg>
      <pc:sldChg chg="add ord">
        <pc:chgData name="Showroom (MV Sports)" userId="fec0d96f-35a6-4351-b4b2-b1d745176b85" providerId="ADAL" clId="{B45B3395-926D-427E-B8CF-1DB52C45F6C6}" dt="2026-06-16T09:28:38.143" v="7"/>
        <pc:sldMkLst>
          <pc:docMk/>
          <pc:sldMk cId="2225368074" sldId="420"/>
        </pc:sldMkLst>
      </pc:sldChg>
      <pc:sldChg chg="addSp modSp add modAnim">
        <pc:chgData name="Showroom (MV Sports)" userId="fec0d96f-35a6-4351-b4b2-b1d745176b85" providerId="ADAL" clId="{B45B3395-926D-427E-B8CF-1DB52C45F6C6}" dt="2026-06-16T14:17:11.485" v="10"/>
        <pc:sldMkLst>
          <pc:docMk/>
          <pc:sldMk cId="4021446225" sldId="421"/>
        </pc:sldMkLst>
        <pc:picChg chg="add mod">
          <ac:chgData name="Showroom (MV Sports)" userId="fec0d96f-35a6-4351-b4b2-b1d745176b85" providerId="ADAL" clId="{B45B3395-926D-427E-B8CF-1DB52C45F6C6}" dt="2026-06-16T14:17:11.485" v="10"/>
          <ac:picMkLst>
            <pc:docMk/>
            <pc:sldMk cId="4021446225" sldId="421"/>
            <ac:picMk id="2" creationId="{C6AD0622-5F0D-1790-9E08-F55931306E3C}"/>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158B0-7985-230D-0BED-2FE5801664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4360DB6-9A22-0CB9-5755-3151919DBA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0420EF9-E7E7-0510-E552-C62C4B028712}"/>
              </a:ext>
            </a:extLst>
          </p:cNvPr>
          <p:cNvSpPr>
            <a:spLocks noGrp="1"/>
          </p:cNvSpPr>
          <p:nvPr>
            <p:ph type="dt" sz="half" idx="10"/>
          </p:nvPr>
        </p:nvSpPr>
        <p:spPr/>
        <p:txBody>
          <a:bodyPr/>
          <a:lstStyle/>
          <a:p>
            <a:fld id="{76453766-ACE5-4EBC-B756-293A5B27BC8C}" type="datetimeFigureOut">
              <a:rPr lang="en-GB" smtClean="0"/>
              <a:t>21/07/2026</a:t>
            </a:fld>
            <a:endParaRPr lang="en-GB"/>
          </a:p>
        </p:txBody>
      </p:sp>
      <p:sp>
        <p:nvSpPr>
          <p:cNvPr id="5" name="Footer Placeholder 4">
            <a:extLst>
              <a:ext uri="{FF2B5EF4-FFF2-40B4-BE49-F238E27FC236}">
                <a16:creationId xmlns:a16="http://schemas.microsoft.com/office/drawing/2014/main" id="{DE96D6A1-CAB2-9080-13BB-7C9654B7F0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7D4A82-899F-C33D-32FB-684134F90EAF}"/>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2310975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A0B18-8726-5BE1-4BC5-108BBDD5D01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1EC1E7A-9D8D-287E-1D19-899D4EBE3A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DFFC48-3CA4-3E9D-FFF1-194F36FE02A9}"/>
              </a:ext>
            </a:extLst>
          </p:cNvPr>
          <p:cNvSpPr>
            <a:spLocks noGrp="1"/>
          </p:cNvSpPr>
          <p:nvPr>
            <p:ph type="dt" sz="half" idx="10"/>
          </p:nvPr>
        </p:nvSpPr>
        <p:spPr/>
        <p:txBody>
          <a:bodyPr/>
          <a:lstStyle/>
          <a:p>
            <a:fld id="{76453766-ACE5-4EBC-B756-293A5B27BC8C}" type="datetimeFigureOut">
              <a:rPr lang="en-GB" smtClean="0"/>
              <a:t>21/07/2026</a:t>
            </a:fld>
            <a:endParaRPr lang="en-GB"/>
          </a:p>
        </p:txBody>
      </p:sp>
      <p:sp>
        <p:nvSpPr>
          <p:cNvPr id="5" name="Footer Placeholder 4">
            <a:extLst>
              <a:ext uri="{FF2B5EF4-FFF2-40B4-BE49-F238E27FC236}">
                <a16:creationId xmlns:a16="http://schemas.microsoft.com/office/drawing/2014/main" id="{EC5E5B14-5094-291B-1BEB-DF551F5FD8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99628B-D7C3-B6AB-9FC7-F6CDE612AF33}"/>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1264219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7A210-CB2B-D6DF-56F7-0D6AF51135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3D4E0D2-0ED9-4C86-54AE-0D963819C1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777F4-94AE-BD45-A0EA-D5F5A9BB3707}"/>
              </a:ext>
            </a:extLst>
          </p:cNvPr>
          <p:cNvSpPr>
            <a:spLocks noGrp="1"/>
          </p:cNvSpPr>
          <p:nvPr>
            <p:ph type="dt" sz="half" idx="10"/>
          </p:nvPr>
        </p:nvSpPr>
        <p:spPr/>
        <p:txBody>
          <a:bodyPr/>
          <a:lstStyle/>
          <a:p>
            <a:fld id="{76453766-ACE5-4EBC-B756-293A5B27BC8C}" type="datetimeFigureOut">
              <a:rPr lang="en-GB" smtClean="0"/>
              <a:t>21/07/2026</a:t>
            </a:fld>
            <a:endParaRPr lang="en-GB"/>
          </a:p>
        </p:txBody>
      </p:sp>
      <p:sp>
        <p:nvSpPr>
          <p:cNvPr id="5" name="Footer Placeholder 4">
            <a:extLst>
              <a:ext uri="{FF2B5EF4-FFF2-40B4-BE49-F238E27FC236}">
                <a16:creationId xmlns:a16="http://schemas.microsoft.com/office/drawing/2014/main" id="{5AA8146D-FBFA-5E4B-F328-F8EE71E5C8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19971A-5EE6-805F-B77D-00F2D1FD981A}"/>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352106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23F6-0D67-59E5-6D8B-115D9DC1D3F9}"/>
              </a:ext>
            </a:extLst>
          </p:cNvPr>
          <p:cNvSpPr>
            <a:spLocks noGrp="1"/>
          </p:cNvSpPr>
          <p:nvPr>
            <p:ph type="title"/>
          </p:nvPr>
        </p:nvSpPr>
        <p:spPr>
          <a:xfrm>
            <a:off x="175491" y="171740"/>
            <a:ext cx="11841018" cy="429418"/>
          </a:xfrm>
          <a:noFill/>
        </p:spPr>
        <p:txBody>
          <a:bodyPr>
            <a:normAutofit/>
          </a:bodyPr>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F65B676-EA78-00E4-C36A-06C14AB6447C}"/>
              </a:ext>
            </a:extLst>
          </p:cNvPr>
          <p:cNvSpPr>
            <a:spLocks noGrp="1"/>
          </p:cNvSpPr>
          <p:nvPr>
            <p:ph sz="half" idx="1"/>
          </p:nvPr>
        </p:nvSpPr>
        <p:spPr>
          <a:xfrm>
            <a:off x="175491" y="938933"/>
            <a:ext cx="5920509" cy="5418859"/>
          </a:xfrm>
          <a:solidFill>
            <a:schemeClr val="bg1">
              <a:lumMod val="65000"/>
            </a:schemeClr>
          </a:solidFill>
        </p:spPr>
        <p:txBody>
          <a:bodyPr/>
          <a:lstStyle>
            <a:lvl1pPr marL="342900" indent="-342900">
              <a:buFont typeface="Arial" panose="020B0604020202020204" pitchFamily="34" charset="0"/>
              <a:buChar char="•"/>
              <a:defRPr sz="2400">
                <a:solidFill>
                  <a:schemeClr val="tx1"/>
                </a:solidFill>
              </a:defRPr>
            </a:lvl1pPr>
          </a:lstStyle>
          <a:p>
            <a:pPr lvl="0"/>
            <a:r>
              <a:rPr lang="en-US"/>
              <a:t>Click to edit Master text styles</a:t>
            </a:r>
          </a:p>
          <a:p>
            <a:pPr lvl="0"/>
            <a:r>
              <a:rPr lang="en-US"/>
              <a:t>Fifth level</a:t>
            </a:r>
            <a:endParaRPr lang="en-GB"/>
          </a:p>
        </p:txBody>
      </p:sp>
      <p:sp>
        <p:nvSpPr>
          <p:cNvPr id="8" name="Content Placeholder 2">
            <a:extLst>
              <a:ext uri="{FF2B5EF4-FFF2-40B4-BE49-F238E27FC236}">
                <a16:creationId xmlns:a16="http://schemas.microsoft.com/office/drawing/2014/main" id="{B71D319D-1585-E963-192B-D9EB76CC8740}"/>
              </a:ext>
            </a:extLst>
          </p:cNvPr>
          <p:cNvSpPr>
            <a:spLocks noGrp="1"/>
          </p:cNvSpPr>
          <p:nvPr>
            <p:ph sz="half" idx="13"/>
          </p:nvPr>
        </p:nvSpPr>
        <p:spPr>
          <a:xfrm>
            <a:off x="6317673" y="938933"/>
            <a:ext cx="5772727" cy="5418859"/>
          </a:xfrm>
          <a:solidFill>
            <a:schemeClr val="bg1">
              <a:lumMod val="65000"/>
            </a:schemeClr>
          </a:solidFill>
        </p:spPr>
        <p:txBody>
          <a:bodyPr/>
          <a:lstStyle>
            <a:lvl1pPr marL="342900" indent="-342900">
              <a:buFont typeface="Arial" panose="020B0604020202020204" pitchFamily="34" charset="0"/>
              <a:buChar char="•"/>
              <a:defRPr sz="2400">
                <a:solidFill>
                  <a:schemeClr val="tx1"/>
                </a:solidFill>
              </a:defRPr>
            </a:lvl1pPr>
          </a:lstStyle>
          <a:p>
            <a:pPr lvl="0"/>
            <a:r>
              <a:rPr lang="en-US"/>
              <a:t>Click to edit Master text styles</a:t>
            </a:r>
          </a:p>
          <a:p>
            <a:pPr lvl="0"/>
            <a:r>
              <a:rPr lang="en-US"/>
              <a:t>Fifth level</a:t>
            </a:r>
            <a:endParaRPr lang="en-GB"/>
          </a:p>
        </p:txBody>
      </p:sp>
      <p:pic>
        <p:nvPicPr>
          <p:cNvPr id="9" name="Picture 8" descr="Logo&#10;&#10;Description automatically generated">
            <a:extLst>
              <a:ext uri="{FF2B5EF4-FFF2-40B4-BE49-F238E27FC236}">
                <a16:creationId xmlns:a16="http://schemas.microsoft.com/office/drawing/2014/main" id="{F3F0F78A-49C0-2F67-26D2-AB452F58A6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85679" y="300830"/>
            <a:ext cx="1668485" cy="300327"/>
          </a:xfrm>
          <a:prstGeom prst="rect">
            <a:avLst/>
          </a:prstGeom>
        </p:spPr>
      </p:pic>
      <p:cxnSp>
        <p:nvCxnSpPr>
          <p:cNvPr id="11" name="Straight Connector 10">
            <a:extLst>
              <a:ext uri="{FF2B5EF4-FFF2-40B4-BE49-F238E27FC236}">
                <a16:creationId xmlns:a16="http://schemas.microsoft.com/office/drawing/2014/main" id="{D8BA035B-200F-DE64-72BE-F0B90209449D}"/>
              </a:ext>
            </a:extLst>
          </p:cNvPr>
          <p:cNvCxnSpPr>
            <a:cxnSpLocks/>
          </p:cNvCxnSpPr>
          <p:nvPr userDrawn="1"/>
        </p:nvCxnSpPr>
        <p:spPr>
          <a:xfrm>
            <a:off x="175491" y="601157"/>
            <a:ext cx="11841018" cy="0"/>
          </a:xfrm>
          <a:prstGeom prst="line">
            <a:avLst/>
          </a:prstGeom>
          <a:ln>
            <a:solidFill>
              <a:schemeClr val="bg1">
                <a:lumMod val="50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850409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23F6-0D67-59E5-6D8B-115D9DC1D3F9}"/>
              </a:ext>
            </a:extLst>
          </p:cNvPr>
          <p:cNvSpPr>
            <a:spLocks noGrp="1"/>
          </p:cNvSpPr>
          <p:nvPr>
            <p:ph type="title" hasCustomPrompt="1"/>
          </p:nvPr>
        </p:nvSpPr>
        <p:spPr>
          <a:xfrm>
            <a:off x="175491" y="171740"/>
            <a:ext cx="11841018" cy="429418"/>
          </a:xfrm>
          <a:noFill/>
        </p:spPr>
        <p:txBody>
          <a:bodyPr>
            <a:noAutofit/>
          </a:bodyPr>
          <a:lstStyle>
            <a:lvl1pPr>
              <a:defRPr sz="29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F65B676-EA78-00E4-C36A-06C14AB6447C}"/>
              </a:ext>
            </a:extLst>
          </p:cNvPr>
          <p:cNvSpPr>
            <a:spLocks noGrp="1"/>
          </p:cNvSpPr>
          <p:nvPr>
            <p:ph sz="half" idx="1"/>
          </p:nvPr>
        </p:nvSpPr>
        <p:spPr>
          <a:xfrm>
            <a:off x="175491" y="938933"/>
            <a:ext cx="5920509" cy="2146011"/>
          </a:xfrm>
          <a:solidFill>
            <a:schemeClr val="bg1">
              <a:lumMod val="50000"/>
            </a:schemeClr>
          </a:solidFill>
        </p:spPr>
        <p:txBody>
          <a:bodyPr/>
          <a:lstStyle>
            <a:lvl1pPr marL="342900" indent="-342900">
              <a:buFont typeface="Arial" panose="020B0604020202020204" pitchFamily="34" charset="0"/>
              <a:buChar char="•"/>
              <a:defRPr sz="2400">
                <a:solidFill>
                  <a:schemeClr val="tx1"/>
                </a:solidFill>
              </a:defRPr>
            </a:lvl1pPr>
          </a:lstStyle>
          <a:p>
            <a:pPr lvl="0"/>
            <a:r>
              <a:rPr lang="en-US"/>
              <a:t>Click to edit Master text styles</a:t>
            </a:r>
          </a:p>
          <a:p>
            <a:pPr lvl="0"/>
            <a:r>
              <a:rPr lang="en-US"/>
              <a:t>Fifth level</a:t>
            </a:r>
            <a:endParaRPr lang="en-GB"/>
          </a:p>
        </p:txBody>
      </p:sp>
      <p:sp>
        <p:nvSpPr>
          <p:cNvPr id="8" name="Content Placeholder 2">
            <a:extLst>
              <a:ext uri="{FF2B5EF4-FFF2-40B4-BE49-F238E27FC236}">
                <a16:creationId xmlns:a16="http://schemas.microsoft.com/office/drawing/2014/main" id="{B71D319D-1585-E963-192B-D9EB76CC8740}"/>
              </a:ext>
            </a:extLst>
          </p:cNvPr>
          <p:cNvSpPr>
            <a:spLocks noGrp="1"/>
          </p:cNvSpPr>
          <p:nvPr>
            <p:ph sz="half" idx="13"/>
          </p:nvPr>
        </p:nvSpPr>
        <p:spPr>
          <a:xfrm>
            <a:off x="6317673" y="938933"/>
            <a:ext cx="5772727" cy="2146003"/>
          </a:xfrm>
          <a:solidFill>
            <a:schemeClr val="bg1">
              <a:lumMod val="50000"/>
            </a:schemeClr>
          </a:solidFill>
        </p:spPr>
        <p:txBody>
          <a:bodyPr/>
          <a:lstStyle>
            <a:lvl1pPr marL="342900" indent="-342900">
              <a:buFont typeface="Arial" panose="020B0604020202020204" pitchFamily="34" charset="0"/>
              <a:buChar char="•"/>
              <a:defRPr sz="2400">
                <a:solidFill>
                  <a:schemeClr val="tx1"/>
                </a:solidFill>
              </a:defRPr>
            </a:lvl1pPr>
          </a:lstStyle>
          <a:p>
            <a:pPr lvl="0"/>
            <a:r>
              <a:rPr lang="en-US"/>
              <a:t>Click to edit Master text styles</a:t>
            </a:r>
          </a:p>
          <a:p>
            <a:pPr lvl="0"/>
            <a:r>
              <a:rPr lang="en-US"/>
              <a:t>Fifth level</a:t>
            </a:r>
            <a:endParaRPr lang="en-GB"/>
          </a:p>
        </p:txBody>
      </p:sp>
      <p:pic>
        <p:nvPicPr>
          <p:cNvPr id="9" name="Picture 8" descr="Logo&#10;&#10;Description automatically generated">
            <a:extLst>
              <a:ext uri="{FF2B5EF4-FFF2-40B4-BE49-F238E27FC236}">
                <a16:creationId xmlns:a16="http://schemas.microsoft.com/office/drawing/2014/main" id="{F3F0F78A-49C0-2F67-26D2-AB452F58A6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85679" y="300830"/>
            <a:ext cx="1668485" cy="300327"/>
          </a:xfrm>
          <a:prstGeom prst="rect">
            <a:avLst/>
          </a:prstGeom>
        </p:spPr>
      </p:pic>
      <p:cxnSp>
        <p:nvCxnSpPr>
          <p:cNvPr id="11" name="Straight Connector 10">
            <a:extLst>
              <a:ext uri="{FF2B5EF4-FFF2-40B4-BE49-F238E27FC236}">
                <a16:creationId xmlns:a16="http://schemas.microsoft.com/office/drawing/2014/main" id="{D8BA035B-200F-DE64-72BE-F0B90209449D}"/>
              </a:ext>
            </a:extLst>
          </p:cNvPr>
          <p:cNvCxnSpPr>
            <a:cxnSpLocks/>
          </p:cNvCxnSpPr>
          <p:nvPr userDrawn="1"/>
        </p:nvCxnSpPr>
        <p:spPr>
          <a:xfrm>
            <a:off x="175491" y="601157"/>
            <a:ext cx="11841018" cy="0"/>
          </a:xfrm>
          <a:prstGeom prst="line">
            <a:avLst/>
          </a:prstGeom>
          <a:ln>
            <a:solidFill>
              <a:schemeClr val="bg1">
                <a:lumMod val="50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09652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23F6-0D67-59E5-6D8B-115D9DC1D3F9}"/>
              </a:ext>
            </a:extLst>
          </p:cNvPr>
          <p:cNvSpPr>
            <a:spLocks noGrp="1"/>
          </p:cNvSpPr>
          <p:nvPr>
            <p:ph type="title" hasCustomPrompt="1"/>
          </p:nvPr>
        </p:nvSpPr>
        <p:spPr>
          <a:xfrm>
            <a:off x="175491" y="171740"/>
            <a:ext cx="11841018" cy="429418"/>
          </a:xfrm>
          <a:noFill/>
        </p:spPr>
        <p:txBody>
          <a:bodyPr>
            <a:noAutofit/>
          </a:bodyPr>
          <a:lstStyle>
            <a:lvl1pPr>
              <a:defRPr sz="29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F65B676-EA78-00E4-C36A-06C14AB6447C}"/>
              </a:ext>
            </a:extLst>
          </p:cNvPr>
          <p:cNvSpPr>
            <a:spLocks noGrp="1"/>
          </p:cNvSpPr>
          <p:nvPr>
            <p:ph sz="half" idx="1"/>
          </p:nvPr>
        </p:nvSpPr>
        <p:spPr>
          <a:xfrm>
            <a:off x="175491" y="2373745"/>
            <a:ext cx="5920509" cy="4312511"/>
          </a:xfrm>
          <a:solidFill>
            <a:schemeClr val="bg1">
              <a:lumMod val="50000"/>
            </a:schemeClr>
          </a:solidFill>
        </p:spPr>
        <p:txBody>
          <a:bodyPr/>
          <a:lstStyle>
            <a:lvl1pPr marL="342900" indent="-342900">
              <a:buFont typeface="Arial" panose="020B0604020202020204" pitchFamily="34" charset="0"/>
              <a:buChar char="•"/>
              <a:defRPr sz="2400">
                <a:solidFill>
                  <a:schemeClr val="tx1"/>
                </a:solidFill>
              </a:defRPr>
            </a:lvl1pPr>
          </a:lstStyle>
          <a:p>
            <a:pPr lvl="0"/>
            <a:r>
              <a:rPr lang="en-US"/>
              <a:t>Click to edit Master text styles</a:t>
            </a:r>
          </a:p>
          <a:p>
            <a:pPr lvl="0"/>
            <a:r>
              <a:rPr lang="en-US"/>
              <a:t>Fifth level</a:t>
            </a:r>
            <a:endParaRPr lang="en-GB"/>
          </a:p>
        </p:txBody>
      </p:sp>
      <p:sp>
        <p:nvSpPr>
          <p:cNvPr id="8" name="Content Placeholder 2">
            <a:extLst>
              <a:ext uri="{FF2B5EF4-FFF2-40B4-BE49-F238E27FC236}">
                <a16:creationId xmlns:a16="http://schemas.microsoft.com/office/drawing/2014/main" id="{B71D319D-1585-E963-192B-D9EB76CC8740}"/>
              </a:ext>
            </a:extLst>
          </p:cNvPr>
          <p:cNvSpPr>
            <a:spLocks noGrp="1"/>
          </p:cNvSpPr>
          <p:nvPr>
            <p:ph sz="half" idx="13"/>
          </p:nvPr>
        </p:nvSpPr>
        <p:spPr>
          <a:xfrm>
            <a:off x="6317673" y="2373743"/>
            <a:ext cx="5772727" cy="4312517"/>
          </a:xfrm>
          <a:solidFill>
            <a:schemeClr val="bg1">
              <a:lumMod val="50000"/>
            </a:schemeClr>
          </a:solidFill>
        </p:spPr>
        <p:txBody>
          <a:bodyPr/>
          <a:lstStyle>
            <a:lvl1pPr marL="342900" indent="-342900">
              <a:buFont typeface="Arial" panose="020B0604020202020204" pitchFamily="34" charset="0"/>
              <a:buChar char="•"/>
              <a:defRPr sz="2400">
                <a:solidFill>
                  <a:schemeClr val="tx1"/>
                </a:solidFill>
              </a:defRPr>
            </a:lvl1pPr>
          </a:lstStyle>
          <a:p>
            <a:pPr lvl="0"/>
            <a:r>
              <a:rPr lang="en-US"/>
              <a:t>Click to edit Master text styles</a:t>
            </a:r>
          </a:p>
          <a:p>
            <a:pPr lvl="0"/>
            <a:r>
              <a:rPr lang="en-US"/>
              <a:t>Fifth level</a:t>
            </a:r>
            <a:endParaRPr lang="en-GB"/>
          </a:p>
        </p:txBody>
      </p:sp>
      <p:pic>
        <p:nvPicPr>
          <p:cNvPr id="9" name="Picture 8" descr="Logo&#10;&#10;Description automatically generated">
            <a:extLst>
              <a:ext uri="{FF2B5EF4-FFF2-40B4-BE49-F238E27FC236}">
                <a16:creationId xmlns:a16="http://schemas.microsoft.com/office/drawing/2014/main" id="{F3F0F78A-49C0-2F67-26D2-AB452F58A6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85679" y="300830"/>
            <a:ext cx="1668485" cy="300327"/>
          </a:xfrm>
          <a:prstGeom prst="rect">
            <a:avLst/>
          </a:prstGeom>
        </p:spPr>
      </p:pic>
      <p:cxnSp>
        <p:nvCxnSpPr>
          <p:cNvPr id="11" name="Straight Connector 10">
            <a:extLst>
              <a:ext uri="{FF2B5EF4-FFF2-40B4-BE49-F238E27FC236}">
                <a16:creationId xmlns:a16="http://schemas.microsoft.com/office/drawing/2014/main" id="{D8BA035B-200F-DE64-72BE-F0B90209449D}"/>
              </a:ext>
            </a:extLst>
          </p:cNvPr>
          <p:cNvCxnSpPr>
            <a:cxnSpLocks/>
          </p:cNvCxnSpPr>
          <p:nvPr userDrawn="1"/>
        </p:nvCxnSpPr>
        <p:spPr>
          <a:xfrm>
            <a:off x="175491" y="601157"/>
            <a:ext cx="1184101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448421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23F6-0D67-59E5-6D8B-115D9DC1D3F9}"/>
              </a:ext>
            </a:extLst>
          </p:cNvPr>
          <p:cNvSpPr>
            <a:spLocks noGrp="1"/>
          </p:cNvSpPr>
          <p:nvPr>
            <p:ph type="title" hasCustomPrompt="1"/>
          </p:nvPr>
        </p:nvSpPr>
        <p:spPr>
          <a:xfrm>
            <a:off x="175491" y="171740"/>
            <a:ext cx="11841018" cy="429418"/>
          </a:xfrm>
          <a:noFill/>
        </p:spPr>
        <p:txBody>
          <a:bodyPr>
            <a:noAutofit/>
          </a:bodyPr>
          <a:lstStyle>
            <a:lvl1pPr>
              <a:defRPr sz="29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F65B676-EA78-00E4-C36A-06C14AB6447C}"/>
              </a:ext>
            </a:extLst>
          </p:cNvPr>
          <p:cNvSpPr>
            <a:spLocks noGrp="1"/>
          </p:cNvSpPr>
          <p:nvPr>
            <p:ph sz="half" idx="1"/>
          </p:nvPr>
        </p:nvSpPr>
        <p:spPr>
          <a:xfrm>
            <a:off x="175491" y="2373745"/>
            <a:ext cx="5920509" cy="4312511"/>
          </a:xfrm>
          <a:solidFill>
            <a:schemeClr val="bg1">
              <a:lumMod val="50000"/>
            </a:schemeClr>
          </a:solidFill>
        </p:spPr>
        <p:txBody>
          <a:bodyPr/>
          <a:lstStyle>
            <a:lvl1pPr marL="342900" indent="-342900">
              <a:buFont typeface="Arial" panose="020B0604020202020204" pitchFamily="34" charset="0"/>
              <a:buChar char="•"/>
              <a:defRPr sz="2400">
                <a:solidFill>
                  <a:schemeClr val="tx1"/>
                </a:solidFill>
              </a:defRPr>
            </a:lvl1pPr>
          </a:lstStyle>
          <a:p>
            <a:pPr lvl="0"/>
            <a:r>
              <a:rPr lang="en-US"/>
              <a:t>Click to edit Master text styles</a:t>
            </a:r>
          </a:p>
          <a:p>
            <a:pPr lvl="0"/>
            <a:r>
              <a:rPr lang="en-US"/>
              <a:t>Fifth level</a:t>
            </a:r>
            <a:endParaRPr lang="en-GB"/>
          </a:p>
        </p:txBody>
      </p:sp>
      <p:sp>
        <p:nvSpPr>
          <p:cNvPr id="8" name="Content Placeholder 2">
            <a:extLst>
              <a:ext uri="{FF2B5EF4-FFF2-40B4-BE49-F238E27FC236}">
                <a16:creationId xmlns:a16="http://schemas.microsoft.com/office/drawing/2014/main" id="{B71D319D-1585-E963-192B-D9EB76CC8740}"/>
              </a:ext>
            </a:extLst>
          </p:cNvPr>
          <p:cNvSpPr>
            <a:spLocks noGrp="1"/>
          </p:cNvSpPr>
          <p:nvPr>
            <p:ph sz="half" idx="13"/>
          </p:nvPr>
        </p:nvSpPr>
        <p:spPr>
          <a:xfrm>
            <a:off x="6317673" y="2373743"/>
            <a:ext cx="5772727" cy="4312517"/>
          </a:xfrm>
          <a:solidFill>
            <a:schemeClr val="bg1">
              <a:lumMod val="50000"/>
            </a:schemeClr>
          </a:solidFill>
        </p:spPr>
        <p:txBody>
          <a:bodyPr/>
          <a:lstStyle>
            <a:lvl1pPr marL="342900" indent="-342900">
              <a:buFont typeface="Arial" panose="020B0604020202020204" pitchFamily="34" charset="0"/>
              <a:buChar char="•"/>
              <a:defRPr sz="2400">
                <a:solidFill>
                  <a:schemeClr val="tx1"/>
                </a:solidFill>
              </a:defRPr>
            </a:lvl1pPr>
          </a:lstStyle>
          <a:p>
            <a:pPr lvl="0"/>
            <a:r>
              <a:rPr lang="en-US"/>
              <a:t>Click to edit Master text styles</a:t>
            </a:r>
          </a:p>
          <a:p>
            <a:pPr lvl="0"/>
            <a:r>
              <a:rPr lang="en-US"/>
              <a:t>Fifth level</a:t>
            </a:r>
            <a:endParaRPr lang="en-GB"/>
          </a:p>
        </p:txBody>
      </p:sp>
      <p:pic>
        <p:nvPicPr>
          <p:cNvPr id="9" name="Picture 8" descr="Logo&#10;&#10;Description automatically generated">
            <a:extLst>
              <a:ext uri="{FF2B5EF4-FFF2-40B4-BE49-F238E27FC236}">
                <a16:creationId xmlns:a16="http://schemas.microsoft.com/office/drawing/2014/main" id="{F3F0F78A-49C0-2F67-26D2-AB452F58A6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85679" y="300830"/>
            <a:ext cx="1668485" cy="300327"/>
          </a:xfrm>
          <a:prstGeom prst="rect">
            <a:avLst/>
          </a:prstGeom>
        </p:spPr>
      </p:pic>
      <p:cxnSp>
        <p:nvCxnSpPr>
          <p:cNvPr id="11" name="Straight Connector 10">
            <a:extLst>
              <a:ext uri="{FF2B5EF4-FFF2-40B4-BE49-F238E27FC236}">
                <a16:creationId xmlns:a16="http://schemas.microsoft.com/office/drawing/2014/main" id="{D8BA035B-200F-DE64-72BE-F0B90209449D}"/>
              </a:ext>
            </a:extLst>
          </p:cNvPr>
          <p:cNvCxnSpPr>
            <a:cxnSpLocks/>
          </p:cNvCxnSpPr>
          <p:nvPr userDrawn="1"/>
        </p:nvCxnSpPr>
        <p:spPr>
          <a:xfrm>
            <a:off x="175491" y="601157"/>
            <a:ext cx="1184101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448421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23F6-0D67-59E5-6D8B-115D9DC1D3F9}"/>
              </a:ext>
            </a:extLst>
          </p:cNvPr>
          <p:cNvSpPr>
            <a:spLocks noGrp="1"/>
          </p:cNvSpPr>
          <p:nvPr>
            <p:ph type="title" hasCustomPrompt="1"/>
          </p:nvPr>
        </p:nvSpPr>
        <p:spPr>
          <a:xfrm>
            <a:off x="175491" y="171740"/>
            <a:ext cx="11841018" cy="429418"/>
          </a:xfrm>
          <a:noFill/>
        </p:spPr>
        <p:txBody>
          <a:bodyPr>
            <a:noAutofit/>
          </a:bodyPr>
          <a:lstStyle>
            <a:lvl1pPr>
              <a:defRPr sz="2900"/>
            </a:lvl1pPr>
          </a:lstStyle>
          <a:p>
            <a:r>
              <a:rPr lang="en-US"/>
              <a:t>Click to edit master title style</a:t>
            </a:r>
            <a:endParaRPr lang="en-GB"/>
          </a:p>
        </p:txBody>
      </p:sp>
      <p:pic>
        <p:nvPicPr>
          <p:cNvPr id="9" name="Picture 8" descr="Logo&#10;&#10;Description automatically generated">
            <a:extLst>
              <a:ext uri="{FF2B5EF4-FFF2-40B4-BE49-F238E27FC236}">
                <a16:creationId xmlns:a16="http://schemas.microsoft.com/office/drawing/2014/main" id="{F3F0F78A-49C0-2F67-26D2-AB452F58A6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85679" y="300830"/>
            <a:ext cx="1668485" cy="300327"/>
          </a:xfrm>
          <a:prstGeom prst="rect">
            <a:avLst/>
          </a:prstGeom>
        </p:spPr>
      </p:pic>
      <p:cxnSp>
        <p:nvCxnSpPr>
          <p:cNvPr id="11" name="Straight Connector 10">
            <a:extLst>
              <a:ext uri="{FF2B5EF4-FFF2-40B4-BE49-F238E27FC236}">
                <a16:creationId xmlns:a16="http://schemas.microsoft.com/office/drawing/2014/main" id="{D8BA035B-200F-DE64-72BE-F0B90209449D}"/>
              </a:ext>
            </a:extLst>
          </p:cNvPr>
          <p:cNvCxnSpPr>
            <a:cxnSpLocks/>
          </p:cNvCxnSpPr>
          <p:nvPr userDrawn="1"/>
        </p:nvCxnSpPr>
        <p:spPr>
          <a:xfrm>
            <a:off x="175491" y="601157"/>
            <a:ext cx="1184101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2896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23F6-0D67-59E5-6D8B-115D9DC1D3F9}"/>
              </a:ext>
            </a:extLst>
          </p:cNvPr>
          <p:cNvSpPr>
            <a:spLocks noGrp="1"/>
          </p:cNvSpPr>
          <p:nvPr>
            <p:ph type="title" hasCustomPrompt="1"/>
          </p:nvPr>
        </p:nvSpPr>
        <p:spPr>
          <a:xfrm>
            <a:off x="175491" y="171740"/>
            <a:ext cx="11841018" cy="429418"/>
          </a:xfrm>
          <a:noFill/>
        </p:spPr>
        <p:txBody>
          <a:bodyPr>
            <a:noAutofit/>
          </a:bodyPr>
          <a:lstStyle>
            <a:lvl1pPr>
              <a:defRPr sz="2900"/>
            </a:lvl1pPr>
          </a:lstStyle>
          <a:p>
            <a:r>
              <a:rPr lang="en-US"/>
              <a:t>Click to edit master title style</a:t>
            </a:r>
            <a:endParaRPr lang="en-GB"/>
          </a:p>
        </p:txBody>
      </p:sp>
      <p:pic>
        <p:nvPicPr>
          <p:cNvPr id="9" name="Picture 8" descr="Logo&#10;&#10;Description automatically generated">
            <a:extLst>
              <a:ext uri="{FF2B5EF4-FFF2-40B4-BE49-F238E27FC236}">
                <a16:creationId xmlns:a16="http://schemas.microsoft.com/office/drawing/2014/main" id="{F3F0F78A-49C0-2F67-26D2-AB452F58A6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85679" y="300830"/>
            <a:ext cx="1668485" cy="300327"/>
          </a:xfrm>
          <a:prstGeom prst="rect">
            <a:avLst/>
          </a:prstGeom>
        </p:spPr>
      </p:pic>
      <p:cxnSp>
        <p:nvCxnSpPr>
          <p:cNvPr id="11" name="Straight Connector 10">
            <a:extLst>
              <a:ext uri="{FF2B5EF4-FFF2-40B4-BE49-F238E27FC236}">
                <a16:creationId xmlns:a16="http://schemas.microsoft.com/office/drawing/2014/main" id="{D8BA035B-200F-DE64-72BE-F0B90209449D}"/>
              </a:ext>
            </a:extLst>
          </p:cNvPr>
          <p:cNvCxnSpPr>
            <a:cxnSpLocks/>
          </p:cNvCxnSpPr>
          <p:nvPr userDrawn="1"/>
        </p:nvCxnSpPr>
        <p:spPr>
          <a:xfrm>
            <a:off x="175491" y="601157"/>
            <a:ext cx="1184101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635584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79E7C-4914-6FC0-BB21-ECE209619A0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E9CF8D1-E356-5CBA-F66A-732A2E3446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04FC35-E5A4-CF82-BBC7-37E7369916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75F523C-604B-0BA5-22C4-DE0F1A8955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3194CB-A673-B338-18C2-878EEB1E8DF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6B784F4-FBB0-DFD0-77EB-F59D66137ACD}"/>
              </a:ext>
            </a:extLst>
          </p:cNvPr>
          <p:cNvSpPr>
            <a:spLocks noGrp="1"/>
          </p:cNvSpPr>
          <p:nvPr>
            <p:ph type="dt" sz="half" idx="10"/>
          </p:nvPr>
        </p:nvSpPr>
        <p:spPr/>
        <p:txBody>
          <a:bodyPr/>
          <a:lstStyle/>
          <a:p>
            <a:fld id="{76453766-ACE5-4EBC-B756-293A5B27BC8C}" type="datetimeFigureOut">
              <a:rPr lang="en-GB" smtClean="0"/>
              <a:t>21/07/2026</a:t>
            </a:fld>
            <a:endParaRPr lang="en-GB"/>
          </a:p>
        </p:txBody>
      </p:sp>
      <p:sp>
        <p:nvSpPr>
          <p:cNvPr id="8" name="Footer Placeholder 7">
            <a:extLst>
              <a:ext uri="{FF2B5EF4-FFF2-40B4-BE49-F238E27FC236}">
                <a16:creationId xmlns:a16="http://schemas.microsoft.com/office/drawing/2014/main" id="{52B7E03E-47FE-DE5E-8F25-2ED4321E6AA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342802A-07B9-4C80-418F-1D5C09DC4D2E}"/>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2249847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74EAA-D93D-2020-F300-BFB6E688598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1F90D71-F7BF-7A1F-6C83-A25B2BACFBD6}"/>
              </a:ext>
            </a:extLst>
          </p:cNvPr>
          <p:cNvSpPr>
            <a:spLocks noGrp="1"/>
          </p:cNvSpPr>
          <p:nvPr>
            <p:ph type="dt" sz="half" idx="10"/>
          </p:nvPr>
        </p:nvSpPr>
        <p:spPr/>
        <p:txBody>
          <a:bodyPr/>
          <a:lstStyle/>
          <a:p>
            <a:fld id="{76453766-ACE5-4EBC-B756-293A5B27BC8C}" type="datetimeFigureOut">
              <a:rPr lang="en-GB" smtClean="0"/>
              <a:t>21/07/2026</a:t>
            </a:fld>
            <a:endParaRPr lang="en-GB"/>
          </a:p>
        </p:txBody>
      </p:sp>
      <p:sp>
        <p:nvSpPr>
          <p:cNvPr id="4" name="Footer Placeholder 3">
            <a:extLst>
              <a:ext uri="{FF2B5EF4-FFF2-40B4-BE49-F238E27FC236}">
                <a16:creationId xmlns:a16="http://schemas.microsoft.com/office/drawing/2014/main" id="{8622A8F3-F1E9-EE1D-4933-B7825D29425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6B3B8BF-E8E8-2C72-EF06-5EC5B85E8D58}"/>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2631825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2B8AAE-6369-B960-B03A-B918BE5C1B9A}"/>
              </a:ext>
            </a:extLst>
          </p:cNvPr>
          <p:cNvSpPr>
            <a:spLocks noGrp="1"/>
          </p:cNvSpPr>
          <p:nvPr>
            <p:ph type="dt" sz="half" idx="10"/>
          </p:nvPr>
        </p:nvSpPr>
        <p:spPr/>
        <p:txBody>
          <a:bodyPr/>
          <a:lstStyle/>
          <a:p>
            <a:fld id="{76453766-ACE5-4EBC-B756-293A5B27BC8C}" type="datetimeFigureOut">
              <a:rPr lang="en-GB" smtClean="0"/>
              <a:t>21/07/2026</a:t>
            </a:fld>
            <a:endParaRPr lang="en-GB"/>
          </a:p>
        </p:txBody>
      </p:sp>
      <p:sp>
        <p:nvSpPr>
          <p:cNvPr id="3" name="Footer Placeholder 2">
            <a:extLst>
              <a:ext uri="{FF2B5EF4-FFF2-40B4-BE49-F238E27FC236}">
                <a16:creationId xmlns:a16="http://schemas.microsoft.com/office/drawing/2014/main" id="{697A2378-2105-E857-20CF-ECC9D6C5F20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686C42A-7AF6-3050-3FFB-408FB335174C}"/>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859249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9621F-281D-5057-47A2-B5B7912293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4B1B2BC-3A9C-7FED-E471-C444124070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2C04FF8-2526-B335-82F9-8A6170F0E8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5C9806-67A9-6DA8-8A8E-A04BB7DEA11C}"/>
              </a:ext>
            </a:extLst>
          </p:cNvPr>
          <p:cNvSpPr>
            <a:spLocks noGrp="1"/>
          </p:cNvSpPr>
          <p:nvPr>
            <p:ph type="dt" sz="half" idx="10"/>
          </p:nvPr>
        </p:nvSpPr>
        <p:spPr/>
        <p:txBody>
          <a:bodyPr/>
          <a:lstStyle/>
          <a:p>
            <a:fld id="{76453766-ACE5-4EBC-B756-293A5B27BC8C}" type="datetimeFigureOut">
              <a:rPr lang="en-GB" smtClean="0"/>
              <a:t>21/07/2026</a:t>
            </a:fld>
            <a:endParaRPr lang="en-GB"/>
          </a:p>
        </p:txBody>
      </p:sp>
      <p:sp>
        <p:nvSpPr>
          <p:cNvPr id="6" name="Footer Placeholder 5">
            <a:extLst>
              <a:ext uri="{FF2B5EF4-FFF2-40B4-BE49-F238E27FC236}">
                <a16:creationId xmlns:a16="http://schemas.microsoft.com/office/drawing/2014/main" id="{DA62B36A-4F9F-0BEA-84C5-84D34FE576F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432B67-B8EA-FE1D-30B1-64422F74AFFD}"/>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33656155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4F037-982C-0317-D398-6D4FEBB67F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DF0CE1E-3E31-F038-16BE-56B3E45FDB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F50BC81-DFA4-9E88-CF81-C39A7AA54C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236062-4D17-9EBB-0D1C-7E1AE3F7214C}"/>
              </a:ext>
            </a:extLst>
          </p:cNvPr>
          <p:cNvSpPr>
            <a:spLocks noGrp="1"/>
          </p:cNvSpPr>
          <p:nvPr>
            <p:ph type="dt" sz="half" idx="10"/>
          </p:nvPr>
        </p:nvSpPr>
        <p:spPr/>
        <p:txBody>
          <a:bodyPr/>
          <a:lstStyle/>
          <a:p>
            <a:fld id="{76453766-ACE5-4EBC-B756-293A5B27BC8C}" type="datetimeFigureOut">
              <a:rPr lang="en-GB" smtClean="0"/>
              <a:t>21/07/2026</a:t>
            </a:fld>
            <a:endParaRPr lang="en-GB"/>
          </a:p>
        </p:txBody>
      </p:sp>
      <p:sp>
        <p:nvSpPr>
          <p:cNvPr id="6" name="Footer Placeholder 5">
            <a:extLst>
              <a:ext uri="{FF2B5EF4-FFF2-40B4-BE49-F238E27FC236}">
                <a16:creationId xmlns:a16="http://schemas.microsoft.com/office/drawing/2014/main" id="{069070D6-FC92-E620-CAD5-0B956804DE3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E4E687C-9CAC-207A-7624-E2F1825F7AB3}"/>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9009984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75EF5-FF71-38BC-C76E-84051F0FD08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7CE19EB-52C4-D7FA-8F54-3775FDB8C2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E1CB3D-850C-1F70-6C72-EDBF1A0EC629}"/>
              </a:ext>
            </a:extLst>
          </p:cNvPr>
          <p:cNvSpPr>
            <a:spLocks noGrp="1"/>
          </p:cNvSpPr>
          <p:nvPr>
            <p:ph type="dt" sz="half" idx="10"/>
          </p:nvPr>
        </p:nvSpPr>
        <p:spPr/>
        <p:txBody>
          <a:bodyPr/>
          <a:lstStyle/>
          <a:p>
            <a:fld id="{76453766-ACE5-4EBC-B756-293A5B27BC8C}" type="datetimeFigureOut">
              <a:rPr lang="en-GB" smtClean="0"/>
              <a:t>21/07/2026</a:t>
            </a:fld>
            <a:endParaRPr lang="en-GB"/>
          </a:p>
        </p:txBody>
      </p:sp>
      <p:sp>
        <p:nvSpPr>
          <p:cNvPr id="5" name="Footer Placeholder 4">
            <a:extLst>
              <a:ext uri="{FF2B5EF4-FFF2-40B4-BE49-F238E27FC236}">
                <a16:creationId xmlns:a16="http://schemas.microsoft.com/office/drawing/2014/main" id="{3799B939-8243-DF0B-165B-73B8FDFAE6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6F3C45-4C1D-D022-9FD5-995CC40892C1}"/>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39859555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4277E6-461F-2ACC-13BB-6187A71E1F7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BB487DA-AF43-75D9-BFD3-6C8144308B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0F4016-67F2-CE5C-D9C8-A58E5FFED714}"/>
              </a:ext>
            </a:extLst>
          </p:cNvPr>
          <p:cNvSpPr>
            <a:spLocks noGrp="1"/>
          </p:cNvSpPr>
          <p:nvPr>
            <p:ph type="dt" sz="half" idx="10"/>
          </p:nvPr>
        </p:nvSpPr>
        <p:spPr/>
        <p:txBody>
          <a:bodyPr/>
          <a:lstStyle/>
          <a:p>
            <a:fld id="{76453766-ACE5-4EBC-B756-293A5B27BC8C}" type="datetimeFigureOut">
              <a:rPr lang="en-GB" smtClean="0"/>
              <a:t>21/07/2026</a:t>
            </a:fld>
            <a:endParaRPr lang="en-GB"/>
          </a:p>
        </p:txBody>
      </p:sp>
      <p:sp>
        <p:nvSpPr>
          <p:cNvPr id="5" name="Footer Placeholder 4">
            <a:extLst>
              <a:ext uri="{FF2B5EF4-FFF2-40B4-BE49-F238E27FC236}">
                <a16:creationId xmlns:a16="http://schemas.microsoft.com/office/drawing/2014/main" id="{76BF4A3F-CE16-BEDE-B24A-6543E63FB7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6FDC8A-3B22-4C29-D662-3B5A66F7BC19}"/>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33089292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28C77-4212-C934-D3A0-D92DFFD58D21}"/>
              </a:ext>
            </a:extLst>
          </p:cNvPr>
          <p:cNvSpPr>
            <a:spLocks noGrp="1"/>
          </p:cNvSpPr>
          <p:nvPr>
            <p:ph type="ctrTitle"/>
          </p:nvPr>
        </p:nvSpPr>
        <p:spPr>
          <a:xfrm>
            <a:off x="94694" y="64363"/>
            <a:ext cx="3162855" cy="1655762"/>
          </a:xfrm>
          <a:prstGeom prst="rect">
            <a:avLst/>
          </a:prstGeom>
        </p:spPr>
        <p:txBody>
          <a:bodyPr anchor="ctr" anchorCtr="0"/>
          <a:lstStyle>
            <a:lvl1pPr algn="l">
              <a:defRPr sz="3200" b="1">
                <a:solidFill>
                  <a:schemeClr val="bg1"/>
                </a:solidFill>
                <a:latin typeface="Century Gothic" panose="020B0502020202020204" pitchFamily="34" charset="0"/>
              </a:defRPr>
            </a:lvl1pPr>
          </a:lstStyle>
          <a:p>
            <a:r>
              <a:rPr lang="en-US"/>
              <a:t>Click to edit Master title style</a:t>
            </a:r>
            <a:endParaRPr lang="en-GB"/>
          </a:p>
        </p:txBody>
      </p:sp>
      <p:sp>
        <p:nvSpPr>
          <p:cNvPr id="5" name="Subtitle 2">
            <a:extLst>
              <a:ext uri="{FF2B5EF4-FFF2-40B4-BE49-F238E27FC236}">
                <a16:creationId xmlns:a16="http://schemas.microsoft.com/office/drawing/2014/main" id="{8736A19C-A007-399D-6510-738711FCA265}"/>
              </a:ext>
            </a:extLst>
          </p:cNvPr>
          <p:cNvSpPr>
            <a:spLocks noGrp="1"/>
          </p:cNvSpPr>
          <p:nvPr>
            <p:ph type="subTitle" idx="1" hasCustomPrompt="1"/>
          </p:nvPr>
        </p:nvSpPr>
        <p:spPr>
          <a:xfrm>
            <a:off x="1025907" y="2192747"/>
            <a:ext cx="7353321" cy="3576286"/>
          </a:xfrm>
          <a:prstGeom prst="rect">
            <a:avLst/>
          </a:prstGeom>
        </p:spPr>
        <p:txBody>
          <a:bodyPr/>
          <a:lstStyle>
            <a:lvl1pPr marL="342900" indent="-342900" algn="l">
              <a:buFont typeface="Arial" panose="020B0604020202020204" pitchFamily="34" charset="0"/>
              <a:buChar char="•"/>
              <a:defRPr sz="1600">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bullet</a:t>
            </a:r>
          </a:p>
          <a:p>
            <a:r>
              <a:rPr lang="en-US"/>
              <a:t>Add bullet</a:t>
            </a:r>
          </a:p>
          <a:p>
            <a:endParaRPr lang="en-GB"/>
          </a:p>
        </p:txBody>
      </p:sp>
    </p:spTree>
    <p:extLst>
      <p:ext uri="{BB962C8B-B14F-4D97-AF65-F5344CB8AC3E}">
        <p14:creationId xmlns:p14="http://schemas.microsoft.com/office/powerpoint/2010/main" val="11493402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28C77-4212-C934-D3A0-D92DFFD58D21}"/>
              </a:ext>
            </a:extLst>
          </p:cNvPr>
          <p:cNvSpPr>
            <a:spLocks noGrp="1"/>
          </p:cNvSpPr>
          <p:nvPr>
            <p:ph type="ctrTitle"/>
          </p:nvPr>
        </p:nvSpPr>
        <p:spPr>
          <a:xfrm>
            <a:off x="94694" y="64363"/>
            <a:ext cx="3162855" cy="1655762"/>
          </a:xfrm>
          <a:prstGeom prst="rect">
            <a:avLst/>
          </a:prstGeom>
        </p:spPr>
        <p:txBody>
          <a:bodyPr anchor="ctr" anchorCtr="0"/>
          <a:lstStyle>
            <a:lvl1pPr algn="l">
              <a:defRPr sz="3200" b="1">
                <a:solidFill>
                  <a:schemeClr val="bg1"/>
                </a:solidFill>
                <a:latin typeface="Century Gothic" panose="020B0502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2CCA7B66-F003-88C5-D03E-E79C076E032F}"/>
              </a:ext>
            </a:extLst>
          </p:cNvPr>
          <p:cNvSpPr>
            <a:spLocks noGrp="1"/>
          </p:cNvSpPr>
          <p:nvPr>
            <p:ph type="subTitle" idx="1" hasCustomPrompt="1"/>
          </p:nvPr>
        </p:nvSpPr>
        <p:spPr>
          <a:xfrm>
            <a:off x="3434042" y="1082954"/>
            <a:ext cx="8663264" cy="4918835"/>
          </a:xfrm>
          <a:prstGeom prst="rect">
            <a:avLst/>
          </a:prstGeom>
        </p:spPr>
        <p:txBody>
          <a:bodyPr/>
          <a:lstStyle>
            <a:lvl1pPr marL="342900" indent="-342900" algn="l">
              <a:buFont typeface="Arial" panose="020B0604020202020204" pitchFamily="34" charset="0"/>
              <a:buChar char="•"/>
              <a:defRPr sz="1600">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bullet</a:t>
            </a:r>
          </a:p>
          <a:p>
            <a:r>
              <a:rPr lang="en-US"/>
              <a:t>Add bullet</a:t>
            </a:r>
          </a:p>
          <a:p>
            <a:endParaRPr lang="en-GB"/>
          </a:p>
        </p:txBody>
      </p:sp>
    </p:spTree>
    <p:extLst>
      <p:ext uri="{BB962C8B-B14F-4D97-AF65-F5344CB8AC3E}">
        <p14:creationId xmlns:p14="http://schemas.microsoft.com/office/powerpoint/2010/main" val="28666292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28C77-4212-C934-D3A0-D92DFFD58D21}"/>
              </a:ext>
            </a:extLst>
          </p:cNvPr>
          <p:cNvSpPr>
            <a:spLocks noGrp="1"/>
          </p:cNvSpPr>
          <p:nvPr>
            <p:ph type="ctrTitle"/>
          </p:nvPr>
        </p:nvSpPr>
        <p:spPr>
          <a:xfrm>
            <a:off x="1222158" y="2168371"/>
            <a:ext cx="9892685" cy="1655762"/>
          </a:xfrm>
          <a:prstGeom prst="rect">
            <a:avLst/>
          </a:prstGeom>
        </p:spPr>
        <p:txBody>
          <a:bodyPr anchor="ctr" anchorCtr="0"/>
          <a:lstStyle>
            <a:lvl1pPr algn="ctr">
              <a:defRPr sz="3200" b="1">
                <a:solidFill>
                  <a:schemeClr val="bg1"/>
                </a:solidFill>
                <a:latin typeface="Century Gothic" panose="020B0502020202020204" pitchFamily="34" charset="0"/>
              </a:defRPr>
            </a:lvl1pPr>
          </a:lstStyle>
          <a:p>
            <a:r>
              <a:rPr lang="en-US"/>
              <a:t>Click to edit Master title style</a:t>
            </a:r>
            <a:endParaRPr lang="en-GB"/>
          </a:p>
        </p:txBody>
      </p:sp>
    </p:spTree>
    <p:extLst>
      <p:ext uri="{BB962C8B-B14F-4D97-AF65-F5344CB8AC3E}">
        <p14:creationId xmlns:p14="http://schemas.microsoft.com/office/powerpoint/2010/main" val="3655577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E5E58E-E242-1406-5442-A7E3DB03A3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918B5A-2A2B-D233-1632-457691BF48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6DC5E1-385E-196E-B45E-7BB5C33152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453766-ACE5-4EBC-B756-293A5B27BC8C}" type="datetimeFigureOut">
              <a:rPr lang="en-GB" smtClean="0"/>
              <a:t>21/07/2026</a:t>
            </a:fld>
            <a:endParaRPr lang="en-GB"/>
          </a:p>
        </p:txBody>
      </p:sp>
      <p:sp>
        <p:nvSpPr>
          <p:cNvPr id="5" name="Footer Placeholder 4">
            <a:extLst>
              <a:ext uri="{FF2B5EF4-FFF2-40B4-BE49-F238E27FC236}">
                <a16:creationId xmlns:a16="http://schemas.microsoft.com/office/drawing/2014/main" id="{5CFA0328-94F4-8DF3-A759-1ECBE010E9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B580CE2-5E58-9484-3ED3-943F60B3A9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BF5270-BD2E-4354-8EF7-E050C484FF0D}" type="slidenum">
              <a:rPr lang="en-GB" smtClean="0"/>
              <a:t>‹#›</a:t>
            </a:fld>
            <a:endParaRPr lang="en-GB"/>
          </a:p>
        </p:txBody>
      </p:sp>
    </p:spTree>
    <p:extLst>
      <p:ext uri="{BB962C8B-B14F-4D97-AF65-F5344CB8AC3E}">
        <p14:creationId xmlns:p14="http://schemas.microsoft.com/office/powerpoint/2010/main" val="528490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9" r:id="rId5"/>
    <p:sldLayoutId id="2147483674" r:id="rId6"/>
    <p:sldLayoutId id="2147483668" r:id="rId7"/>
    <p:sldLayoutId id="2147483671" r:id="rId8"/>
    <p:sldLayoutId id="2147483670" r:id="rId9"/>
    <p:sldLayoutId id="2147483653" r:id="rId10"/>
    <p:sldLayoutId id="2147483654" r:id="rId11"/>
    <p:sldLayoutId id="2147483655" r:id="rId12"/>
    <p:sldLayoutId id="2147483656" r:id="rId13"/>
    <p:sldLayoutId id="2147483657" r:id="rId14"/>
    <p:sldLayoutId id="2147483658" r:id="rId15"/>
    <p:sldLayoutId id="214748365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C7B6E3C-E154-6786-66DF-BA81FEDA5233}"/>
              </a:ext>
            </a:extLst>
          </p:cNvPr>
          <p:cNvSpPr txBox="1">
            <a:spLocks/>
          </p:cNvSpPr>
          <p:nvPr userDrawn="1"/>
        </p:nvSpPr>
        <p:spPr>
          <a:xfrm>
            <a:off x="0" y="0"/>
            <a:ext cx="3324225" cy="6857995"/>
          </a:xfrm>
          <a:prstGeom prst="rect">
            <a:avLst/>
          </a:prstGeom>
          <a:solidFill>
            <a:schemeClr val="tx1"/>
          </a:solidFill>
          <a:ln>
            <a:noFill/>
          </a:ln>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endParaRPr lang="en-GB" sz="3200" baseline="0">
              <a:solidFill>
                <a:schemeClr val="bg1"/>
              </a:solidFill>
              <a:latin typeface="Century Gothic" panose="020B0502020202020204" pitchFamily="34" charset="0"/>
            </a:endParaRPr>
          </a:p>
        </p:txBody>
      </p:sp>
      <p:sp>
        <p:nvSpPr>
          <p:cNvPr id="7" name="Text Placeholder 2">
            <a:extLst>
              <a:ext uri="{FF2B5EF4-FFF2-40B4-BE49-F238E27FC236}">
                <a16:creationId xmlns:a16="http://schemas.microsoft.com/office/drawing/2014/main" id="{0C102009-D1F6-CE86-1258-F34FA8DCBC3F}"/>
              </a:ext>
            </a:extLst>
          </p:cNvPr>
          <p:cNvSpPr txBox="1">
            <a:spLocks/>
          </p:cNvSpPr>
          <p:nvPr userDrawn="1"/>
        </p:nvSpPr>
        <p:spPr>
          <a:xfrm>
            <a:off x="969654" y="2069527"/>
            <a:ext cx="7534266" cy="3805858"/>
          </a:xfrm>
          <a:prstGeom prst="rect">
            <a:avLst/>
          </a:prstGeom>
          <a:solidFill>
            <a:srgbClr val="888B8D"/>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a:p>
        </p:txBody>
      </p:sp>
      <p:pic>
        <p:nvPicPr>
          <p:cNvPr id="9" name="Picture 8" descr="Logo&#10;&#10;Description automatically generated">
            <a:extLst>
              <a:ext uri="{FF2B5EF4-FFF2-40B4-BE49-F238E27FC236}">
                <a16:creationId xmlns:a16="http://schemas.microsoft.com/office/drawing/2014/main" id="{FA688882-1444-536D-BCEB-23937E4CD0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7871" y="6320623"/>
            <a:ext cx="1668485" cy="300327"/>
          </a:xfrm>
          <a:prstGeom prst="rect">
            <a:avLst/>
          </a:prstGeom>
        </p:spPr>
      </p:pic>
      <p:cxnSp>
        <p:nvCxnSpPr>
          <p:cNvPr id="10" name="Straight Connector 9">
            <a:extLst>
              <a:ext uri="{FF2B5EF4-FFF2-40B4-BE49-F238E27FC236}">
                <a16:creationId xmlns:a16="http://schemas.microsoft.com/office/drawing/2014/main" id="{4F0E37F9-86D5-1B3A-D254-6699FCCB2692}"/>
              </a:ext>
            </a:extLst>
          </p:cNvPr>
          <p:cNvCxnSpPr>
            <a:cxnSpLocks/>
          </p:cNvCxnSpPr>
          <p:nvPr userDrawn="1"/>
        </p:nvCxnSpPr>
        <p:spPr>
          <a:xfrm>
            <a:off x="0" y="6672252"/>
            <a:ext cx="12126356" cy="1198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504604"/>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C7B6E3C-E154-6786-66DF-BA81FEDA5233}"/>
              </a:ext>
            </a:extLst>
          </p:cNvPr>
          <p:cNvSpPr txBox="1">
            <a:spLocks/>
          </p:cNvSpPr>
          <p:nvPr userDrawn="1"/>
        </p:nvSpPr>
        <p:spPr>
          <a:xfrm>
            <a:off x="1" y="0"/>
            <a:ext cx="2594344" cy="6857995"/>
          </a:xfrm>
          <a:prstGeom prst="rect">
            <a:avLst/>
          </a:prstGeom>
          <a:solidFill>
            <a:schemeClr val="tx1"/>
          </a:solidFill>
          <a:ln>
            <a:noFill/>
          </a:ln>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endParaRPr lang="en-GB" sz="3200" baseline="0">
              <a:solidFill>
                <a:schemeClr val="bg1"/>
              </a:solidFill>
              <a:latin typeface="Century Gothic" panose="020B0502020202020204" pitchFamily="34" charset="0"/>
            </a:endParaRPr>
          </a:p>
        </p:txBody>
      </p:sp>
      <p:pic>
        <p:nvPicPr>
          <p:cNvPr id="9" name="Picture 8" descr="Logo&#10;&#10;Description automatically generated">
            <a:extLst>
              <a:ext uri="{FF2B5EF4-FFF2-40B4-BE49-F238E27FC236}">
                <a16:creationId xmlns:a16="http://schemas.microsoft.com/office/drawing/2014/main" id="{FA688882-1444-536D-BCEB-23937E4CD0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7871" y="6320623"/>
            <a:ext cx="1668485" cy="300327"/>
          </a:xfrm>
          <a:prstGeom prst="rect">
            <a:avLst/>
          </a:prstGeom>
        </p:spPr>
      </p:pic>
      <p:cxnSp>
        <p:nvCxnSpPr>
          <p:cNvPr id="10" name="Straight Connector 9">
            <a:extLst>
              <a:ext uri="{FF2B5EF4-FFF2-40B4-BE49-F238E27FC236}">
                <a16:creationId xmlns:a16="http://schemas.microsoft.com/office/drawing/2014/main" id="{4F0E37F9-86D5-1B3A-D254-6699FCCB2692}"/>
              </a:ext>
            </a:extLst>
          </p:cNvPr>
          <p:cNvCxnSpPr>
            <a:cxnSpLocks/>
          </p:cNvCxnSpPr>
          <p:nvPr userDrawn="1"/>
        </p:nvCxnSpPr>
        <p:spPr>
          <a:xfrm>
            <a:off x="0" y="6672252"/>
            <a:ext cx="12126356" cy="1198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8236024"/>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C7B6E3C-E154-6786-66DF-BA81FEDA5233}"/>
              </a:ext>
            </a:extLst>
          </p:cNvPr>
          <p:cNvSpPr txBox="1">
            <a:spLocks/>
          </p:cNvSpPr>
          <p:nvPr userDrawn="1"/>
        </p:nvSpPr>
        <p:spPr>
          <a:xfrm>
            <a:off x="0" y="0"/>
            <a:ext cx="12192000" cy="6857995"/>
          </a:xfrm>
          <a:prstGeom prst="rect">
            <a:avLst/>
          </a:prstGeom>
          <a:solidFill>
            <a:schemeClr val="tx1"/>
          </a:solidFill>
          <a:ln>
            <a:noFill/>
          </a:ln>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endParaRPr lang="en-GB" sz="3200" baseline="0">
              <a:solidFill>
                <a:schemeClr val="bg1"/>
              </a:solidFill>
              <a:latin typeface="Century Gothic" panose="020B0502020202020204" pitchFamily="34" charset="0"/>
            </a:endParaRPr>
          </a:p>
        </p:txBody>
      </p:sp>
      <p:pic>
        <p:nvPicPr>
          <p:cNvPr id="9" name="Picture 8" descr="Logo&#10;&#10;Description automatically generated">
            <a:extLst>
              <a:ext uri="{FF2B5EF4-FFF2-40B4-BE49-F238E27FC236}">
                <a16:creationId xmlns:a16="http://schemas.microsoft.com/office/drawing/2014/main" id="{FA688882-1444-536D-BCEB-23937E4CD0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7871" y="6320623"/>
            <a:ext cx="1668485" cy="300327"/>
          </a:xfrm>
          <a:prstGeom prst="rect">
            <a:avLst/>
          </a:prstGeom>
        </p:spPr>
      </p:pic>
      <p:cxnSp>
        <p:nvCxnSpPr>
          <p:cNvPr id="10" name="Straight Connector 9">
            <a:extLst>
              <a:ext uri="{FF2B5EF4-FFF2-40B4-BE49-F238E27FC236}">
                <a16:creationId xmlns:a16="http://schemas.microsoft.com/office/drawing/2014/main" id="{4F0E37F9-86D5-1B3A-D254-6699FCCB2692}"/>
              </a:ext>
            </a:extLst>
          </p:cNvPr>
          <p:cNvCxnSpPr>
            <a:cxnSpLocks/>
          </p:cNvCxnSpPr>
          <p:nvPr userDrawn="1"/>
        </p:nvCxnSpPr>
        <p:spPr>
          <a:xfrm>
            <a:off x="0" y="6672252"/>
            <a:ext cx="12126356" cy="1198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4346326"/>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jpeg"/><Relationship Id="rId9" Type="http://schemas.openxmlformats.org/officeDocument/2006/relationships/image" Target="../media/image22.gif"/></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7.jpg"/><Relationship Id="rId5" Type="http://schemas.openxmlformats.org/officeDocument/2006/relationships/image" Target="../media/image36.jpe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48.svg"/><Relationship Id="rId3" Type="http://schemas.microsoft.com/office/2007/relationships/hdphoto" Target="../media/hdphoto1.wdp"/><Relationship Id="rId7" Type="http://schemas.openxmlformats.org/officeDocument/2006/relationships/image" Target="../media/image42.svg"/><Relationship Id="rId12" Type="http://schemas.openxmlformats.org/officeDocument/2006/relationships/image" Target="../media/image47.svg"/><Relationship Id="rId2" Type="http://schemas.openxmlformats.org/officeDocument/2006/relationships/image" Target="../media/image38.png"/><Relationship Id="rId1" Type="http://schemas.openxmlformats.org/officeDocument/2006/relationships/slideLayout" Target="../slideLayouts/slideLayout8.xml"/><Relationship Id="rId6" Type="http://schemas.openxmlformats.org/officeDocument/2006/relationships/image" Target="../media/image41.svg"/><Relationship Id="rId11" Type="http://schemas.openxmlformats.org/officeDocument/2006/relationships/image" Target="../media/image46.svg"/><Relationship Id="rId5" Type="http://schemas.openxmlformats.org/officeDocument/2006/relationships/image" Target="../media/image40.svg"/><Relationship Id="rId10" Type="http://schemas.openxmlformats.org/officeDocument/2006/relationships/image" Target="../media/image45.svg"/><Relationship Id="rId4" Type="http://schemas.openxmlformats.org/officeDocument/2006/relationships/image" Target="../media/image39.svg"/><Relationship Id="rId9" Type="http://schemas.openxmlformats.org/officeDocument/2006/relationships/image" Target="../media/image44.svg"/><Relationship Id="rId14" Type="http://schemas.openxmlformats.org/officeDocument/2006/relationships/image" Target="../media/image49.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84093F75-7C34-38AC-9003-ED4F661144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25347"/>
            <a:ext cx="12192000" cy="2901820"/>
          </a:xfrm>
          <a:prstGeom prst="rect">
            <a:avLst/>
          </a:prstGeom>
        </p:spPr>
      </p:pic>
      <p:grpSp>
        <p:nvGrpSpPr>
          <p:cNvPr id="6" name="Group 5">
            <a:extLst>
              <a:ext uri="{FF2B5EF4-FFF2-40B4-BE49-F238E27FC236}">
                <a16:creationId xmlns:a16="http://schemas.microsoft.com/office/drawing/2014/main" id="{CDF21A1C-1670-E834-2E38-F91D03808D04}"/>
              </a:ext>
            </a:extLst>
          </p:cNvPr>
          <p:cNvGrpSpPr/>
          <p:nvPr/>
        </p:nvGrpSpPr>
        <p:grpSpPr>
          <a:xfrm>
            <a:off x="760193" y="1371196"/>
            <a:ext cx="7367807" cy="2824375"/>
            <a:chOff x="760193" y="1371196"/>
            <a:chExt cx="7367807" cy="2824375"/>
          </a:xfrm>
        </p:grpSpPr>
        <p:sp>
          <p:nvSpPr>
            <p:cNvPr id="7" name="Subtitle 2">
              <a:extLst>
                <a:ext uri="{FF2B5EF4-FFF2-40B4-BE49-F238E27FC236}">
                  <a16:creationId xmlns:a16="http://schemas.microsoft.com/office/drawing/2014/main" id="{84405D30-ED17-EF8B-5042-A8D85A5B1AF4}"/>
                </a:ext>
              </a:extLst>
            </p:cNvPr>
            <p:cNvSpPr txBox="1">
              <a:spLocks/>
            </p:cNvSpPr>
            <p:nvPr userDrawn="1"/>
          </p:nvSpPr>
          <p:spPr>
            <a:xfrm>
              <a:off x="1158261" y="2539809"/>
              <a:ext cx="6790534" cy="1655762"/>
            </a:xfrm>
            <a:prstGeom prst="rect">
              <a:avLst/>
            </a:prstGeom>
            <a:noFill/>
          </p:spPr>
          <p:txBody>
            <a:bodyPr>
              <a:normAutofit/>
            </a:bodyPr>
            <a:lstStyle>
              <a:lvl1pPr marL="0" indent="0" algn="r" defTabSz="914400" rtl="0" eaLnBrk="1" latinLnBrk="0" hangingPunct="1">
                <a:lnSpc>
                  <a:spcPct val="90000"/>
                </a:lnSpc>
                <a:spcBef>
                  <a:spcPts val="1000"/>
                </a:spcBef>
                <a:buFont typeface="Arial" panose="020B0604020202020204" pitchFamily="34" charset="0"/>
                <a:buNone/>
                <a:defRPr sz="4400" b="1" kern="1200">
                  <a:solidFill>
                    <a:schemeClr val="bg1">
                      <a:lumMod val="50000"/>
                    </a:schemeClr>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solidFill>
                    <a:schemeClr val="bg1"/>
                  </a:solidFill>
                  <a:latin typeface="Calibri Light" panose="020F0302020204030204" pitchFamily="34" charset="0"/>
                  <a:ea typeface="Calibri Light" panose="020F0302020204030204" pitchFamily="34" charset="0"/>
                  <a:cs typeface="Calibri Light" panose="020F0302020204030204" pitchFamily="34" charset="0"/>
                </a:rPr>
                <a:t>Annual General Meeting  </a:t>
              </a:r>
            </a:p>
            <a:p>
              <a:r>
                <a:rPr lang="en-US">
                  <a:solidFill>
                    <a:schemeClr val="bg1"/>
                  </a:solidFill>
                  <a:latin typeface="Calibri Light" panose="020F0302020204030204" pitchFamily="34" charset="0"/>
                  <a:ea typeface="Calibri Light" panose="020F0302020204030204" pitchFamily="34" charset="0"/>
                  <a:cs typeface="Calibri Light" panose="020F0302020204030204" pitchFamily="34" charset="0"/>
                </a:rPr>
                <a:t>17</a:t>
              </a:r>
              <a:r>
                <a:rPr lang="en-US" baseline="3000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th</a:t>
              </a:r>
              <a:r>
                <a:rPr lang="en-US">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June 2026</a:t>
              </a:r>
              <a:endParaRPr lang="en-GB">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8" name="Picture 7" descr="Logo&#10;&#10;Description automatically generated">
              <a:extLst>
                <a:ext uri="{FF2B5EF4-FFF2-40B4-BE49-F238E27FC236}">
                  <a16:creationId xmlns:a16="http://schemas.microsoft.com/office/drawing/2014/main" id="{F25D19F7-F026-7153-F556-7DD9AD1079F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0193" y="1371196"/>
              <a:ext cx="7009396" cy="1261690"/>
            </a:xfrm>
            <a:prstGeom prst="rect">
              <a:avLst/>
            </a:prstGeom>
          </p:spPr>
        </p:pic>
        <p:cxnSp>
          <p:nvCxnSpPr>
            <p:cNvPr id="9" name="Straight Connector 8">
              <a:extLst>
                <a:ext uri="{FF2B5EF4-FFF2-40B4-BE49-F238E27FC236}">
                  <a16:creationId xmlns:a16="http://schemas.microsoft.com/office/drawing/2014/main" id="{4E4203C0-87A4-366C-4911-DE6628CB6F38}"/>
                </a:ext>
              </a:extLst>
            </p:cNvPr>
            <p:cNvCxnSpPr>
              <a:cxnSpLocks/>
            </p:cNvCxnSpPr>
            <p:nvPr userDrawn="1"/>
          </p:nvCxnSpPr>
          <p:spPr>
            <a:xfrm>
              <a:off x="8128000" y="1722959"/>
              <a:ext cx="0" cy="2142836"/>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94136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icture containing text, sky, outdoor, sign&#10;&#10;Description automatically generated">
            <a:extLst>
              <a:ext uri="{FF2B5EF4-FFF2-40B4-BE49-F238E27FC236}">
                <a16:creationId xmlns:a16="http://schemas.microsoft.com/office/drawing/2014/main" id="{B0159F07-45E0-1C69-DA34-85FE415704A6}"/>
              </a:ext>
            </a:extLst>
          </p:cNvPr>
          <p:cNvPicPr>
            <a:picLocks noChangeAspect="1"/>
          </p:cNvPicPr>
          <p:nvPr/>
        </p:nvPicPr>
        <p:blipFill rotWithShape="1">
          <a:blip r:embed="rId2">
            <a:extLst>
              <a:ext uri="{28A0092B-C50C-407E-A947-70E740481C1C}">
                <a14:useLocalDpi xmlns:a14="http://schemas.microsoft.com/office/drawing/2010/main" val="0"/>
              </a:ext>
            </a:extLst>
          </a:blip>
          <a:srcRect l="4277" t="25863" r="4813" b="-1"/>
          <a:stretch/>
        </p:blipFill>
        <p:spPr>
          <a:xfrm>
            <a:off x="3572612" y="10"/>
            <a:ext cx="8669532" cy="6857990"/>
          </a:xfrm>
          <a:prstGeom prst="rect">
            <a:avLst/>
          </a:prstGeom>
        </p:spPr>
      </p:pic>
      <p:sp>
        <p:nvSpPr>
          <p:cNvPr id="12" name="Rectangle 11">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2BD9891-59BA-79AC-9123-B49BB167FE22}"/>
              </a:ext>
            </a:extLst>
          </p:cNvPr>
          <p:cNvSpPr>
            <a:spLocks noGrp="1"/>
          </p:cNvSpPr>
          <p:nvPr>
            <p:ph type="ctrTitle"/>
          </p:nvPr>
        </p:nvSpPr>
        <p:spPr>
          <a:xfrm>
            <a:off x="371094" y="1143532"/>
            <a:ext cx="3438144" cy="1124712"/>
          </a:xfrm>
        </p:spPr>
        <p:txBody>
          <a:bodyPr vert="horz" lIns="91440" tIns="45720" rIns="91440" bIns="45720" rtlCol="0" anchor="b">
            <a:normAutofit/>
          </a:bodyPr>
          <a:lstStyle/>
          <a:p>
            <a:r>
              <a:rPr lang="en-US" sz="2800">
                <a:solidFill>
                  <a:schemeClr val="tx1"/>
                </a:solidFill>
                <a:latin typeface="+mj-lt"/>
              </a:rPr>
              <a:t>AGENDA </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4A9E203A-0B69-F685-63B3-F022CBAC29C6}"/>
              </a:ext>
            </a:extLst>
          </p:cNvPr>
          <p:cNvSpPr>
            <a:spLocks noGrp="1"/>
          </p:cNvSpPr>
          <p:nvPr>
            <p:ph type="subTitle" idx="1"/>
          </p:nvPr>
        </p:nvSpPr>
        <p:spPr>
          <a:xfrm>
            <a:off x="371093" y="2582852"/>
            <a:ext cx="5359941" cy="3320798"/>
          </a:xfrm>
        </p:spPr>
        <p:txBody>
          <a:bodyPr vert="horz" lIns="91440" tIns="45720" rIns="91440" bIns="45720" rtlCol="0" anchor="t">
            <a:noAutofit/>
          </a:bodyPr>
          <a:lstStyle/>
          <a:p>
            <a:pPr indent="-228600">
              <a:buClr>
                <a:srgbClr val="C00000"/>
              </a:buClr>
            </a:pPr>
            <a:r>
              <a:rPr lang="en-US" sz="2200">
                <a:latin typeface="+mj-lt"/>
                <a:ea typeface="Calibri Light"/>
                <a:cs typeface="Calibri Light"/>
              </a:rPr>
              <a:t>Product Showcase Video </a:t>
            </a:r>
            <a:endParaRPr lang="en-US" sz="2200">
              <a:latin typeface="+mj-lt"/>
            </a:endParaRPr>
          </a:p>
          <a:p>
            <a:pPr indent="-228600">
              <a:buClr>
                <a:srgbClr val="C00000"/>
              </a:buClr>
            </a:pPr>
            <a:r>
              <a:rPr lang="en-US" sz="2200">
                <a:latin typeface="+mj-lt"/>
              </a:rPr>
              <a:t>Retail &amp; Market Landscape</a:t>
            </a:r>
            <a:endParaRPr lang="en-US"/>
          </a:p>
          <a:p>
            <a:pPr indent="-228600">
              <a:buClr>
                <a:srgbClr val="C00000"/>
              </a:buClr>
            </a:pPr>
            <a:r>
              <a:rPr lang="en-US" sz="2200">
                <a:latin typeface="+mj-lt"/>
              </a:rPr>
              <a:t>Economic Landscape </a:t>
            </a:r>
          </a:p>
          <a:p>
            <a:pPr indent="-228600">
              <a:buClr>
                <a:srgbClr val="C00000"/>
              </a:buClr>
            </a:pPr>
            <a:r>
              <a:rPr lang="en-US" sz="2200">
                <a:latin typeface="+mj-lt"/>
              </a:rPr>
              <a:t>Product / Brand Development</a:t>
            </a:r>
            <a:endParaRPr lang="en-US" sz="2200">
              <a:latin typeface="+mj-lt"/>
              <a:ea typeface="Calibri Light"/>
              <a:cs typeface="Calibri Light"/>
            </a:endParaRPr>
          </a:p>
          <a:p>
            <a:pPr indent="-228600">
              <a:buClr>
                <a:srgbClr val="C00000"/>
              </a:buClr>
            </a:pPr>
            <a:r>
              <a:rPr lang="en-US" sz="2200">
                <a:latin typeface="+mj-lt"/>
              </a:rPr>
              <a:t>Summary </a:t>
            </a:r>
          </a:p>
        </p:txBody>
      </p:sp>
      <p:cxnSp>
        <p:nvCxnSpPr>
          <p:cNvPr id="6" name="Straight Connector 5">
            <a:extLst>
              <a:ext uri="{FF2B5EF4-FFF2-40B4-BE49-F238E27FC236}">
                <a16:creationId xmlns:a16="http://schemas.microsoft.com/office/drawing/2014/main" id="{B8CBED1B-95E8-3023-B8CE-77AD27ECBF42}"/>
              </a:ext>
            </a:extLst>
          </p:cNvPr>
          <p:cNvCxnSpPr/>
          <p:nvPr/>
        </p:nvCxnSpPr>
        <p:spPr>
          <a:xfrm>
            <a:off x="371094" y="868412"/>
            <a:ext cx="702649" cy="0"/>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381759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4524D89-428E-3EDF-9CB0-D954E19EC739}"/>
            </a:ext>
          </a:extLst>
        </p:cNvPr>
        <p:cNvGrpSpPr/>
        <p:nvPr/>
      </p:nvGrpSpPr>
      <p:grpSpPr>
        <a:xfrm>
          <a:off x="0" y="0"/>
          <a:ext cx="0" cy="0"/>
          <a:chOff x="0" y="0"/>
          <a:chExt cx="0" cy="0"/>
        </a:xfrm>
      </p:grpSpPr>
      <p:sp>
        <p:nvSpPr>
          <p:cNvPr id="7" name="Subtitle 2">
            <a:extLst>
              <a:ext uri="{FF2B5EF4-FFF2-40B4-BE49-F238E27FC236}">
                <a16:creationId xmlns:a16="http://schemas.microsoft.com/office/drawing/2014/main" id="{2A90F2FB-46DC-8C76-765E-3FAAABD7632A}"/>
              </a:ext>
            </a:extLst>
          </p:cNvPr>
          <p:cNvSpPr txBox="1">
            <a:spLocks/>
          </p:cNvSpPr>
          <p:nvPr userDrawn="1"/>
        </p:nvSpPr>
        <p:spPr>
          <a:xfrm>
            <a:off x="3881962" y="3429000"/>
            <a:ext cx="4269424" cy="1655762"/>
          </a:xfrm>
          <a:prstGeom prst="rect">
            <a:avLst/>
          </a:prstGeom>
          <a:noFill/>
        </p:spPr>
        <p:txBody>
          <a:bodyPr>
            <a:normAutofit/>
          </a:bodyPr>
          <a:lstStyle>
            <a:lvl1pPr marL="0" indent="0" algn="r" defTabSz="914400" rtl="0" eaLnBrk="1" latinLnBrk="0" hangingPunct="1">
              <a:lnSpc>
                <a:spcPct val="90000"/>
              </a:lnSpc>
              <a:spcBef>
                <a:spcPts val="1000"/>
              </a:spcBef>
              <a:buFont typeface="Arial" panose="020B0604020202020204" pitchFamily="34" charset="0"/>
              <a:buNone/>
              <a:defRPr sz="4400" b="1" kern="1200">
                <a:solidFill>
                  <a:schemeClr val="bg1">
                    <a:lumMod val="50000"/>
                  </a:schemeClr>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solidFill>
                  <a:schemeClr val="bg1"/>
                </a:solidFill>
                <a:latin typeface="Calibri Light" panose="020F0302020204030204" pitchFamily="34" charset="0"/>
                <a:ea typeface="Calibri Light" panose="020F0302020204030204" pitchFamily="34" charset="0"/>
                <a:cs typeface="Calibri Light" panose="020F0302020204030204" pitchFamily="34" charset="0"/>
              </a:rPr>
              <a:t>Showcase Video  </a:t>
            </a:r>
          </a:p>
        </p:txBody>
      </p:sp>
      <p:pic>
        <p:nvPicPr>
          <p:cNvPr id="8" name="Picture 7" descr="Logo&#10;&#10;Description automatically generated">
            <a:extLst>
              <a:ext uri="{FF2B5EF4-FFF2-40B4-BE49-F238E27FC236}">
                <a16:creationId xmlns:a16="http://schemas.microsoft.com/office/drawing/2014/main" id="{2829DBA3-5FF1-6CA3-94BF-3D173F86DC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1976" y="2167310"/>
            <a:ext cx="7009396" cy="1261690"/>
          </a:xfrm>
          <a:prstGeom prst="rect">
            <a:avLst/>
          </a:prstGeom>
        </p:spPr>
      </p:pic>
    </p:spTree>
    <p:extLst>
      <p:ext uri="{BB962C8B-B14F-4D97-AF65-F5344CB8AC3E}">
        <p14:creationId xmlns:p14="http://schemas.microsoft.com/office/powerpoint/2010/main" val="830645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746CF-9513-44ED-265E-84DBA55288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5950B2-2E22-3171-8BF3-C826D6291AB3}"/>
              </a:ext>
            </a:extLst>
          </p:cNvPr>
          <p:cNvSpPr>
            <a:spLocks noGrp="1"/>
          </p:cNvSpPr>
          <p:nvPr>
            <p:ph type="title"/>
          </p:nvPr>
        </p:nvSpPr>
        <p:spPr>
          <a:xfrm>
            <a:off x="106656" y="88682"/>
            <a:ext cx="11716330" cy="595377"/>
          </a:xfrm>
        </p:spPr>
        <p:txBody>
          <a:bodyPr>
            <a:normAutofit/>
          </a:bodyPr>
          <a:lstStyle/>
          <a:p>
            <a:r>
              <a:rPr lang="en-US" sz="3200">
                <a:latin typeface="+mn-lt"/>
                <a:ea typeface="Calibri" panose="020F0502020204030204" pitchFamily="34" charset="0"/>
                <a:cs typeface="Calibri" panose="020F0502020204030204" pitchFamily="34" charset="0"/>
              </a:rPr>
              <a:t>Retail &amp; Market Landscape</a:t>
            </a:r>
            <a:endParaRPr lang="en-GB" sz="3200">
              <a:latin typeface="+mn-lt"/>
              <a:ea typeface="Calibri" panose="020F0502020204030204" pitchFamily="34" charset="0"/>
              <a:cs typeface="Calibri" panose="020F0502020204030204" pitchFamily="34" charset="0"/>
            </a:endParaRPr>
          </a:p>
        </p:txBody>
      </p:sp>
      <p:pic>
        <p:nvPicPr>
          <p:cNvPr id="5" name="Picture 4" descr="A close up of words&#10;&#10;AI-generated content may be incorrect.">
            <a:extLst>
              <a:ext uri="{FF2B5EF4-FFF2-40B4-BE49-F238E27FC236}">
                <a16:creationId xmlns:a16="http://schemas.microsoft.com/office/drawing/2014/main" id="{435E621A-23D0-2426-2252-732977476A7F}"/>
              </a:ext>
            </a:extLst>
          </p:cNvPr>
          <p:cNvPicPr>
            <a:picLocks noChangeAspect="1"/>
          </p:cNvPicPr>
          <p:nvPr/>
        </p:nvPicPr>
        <p:blipFill>
          <a:blip r:embed="rId2"/>
          <a:stretch>
            <a:fillRect/>
          </a:stretch>
        </p:blipFill>
        <p:spPr>
          <a:xfrm>
            <a:off x="6798333" y="4285003"/>
            <a:ext cx="5133975" cy="733425"/>
          </a:xfrm>
          <a:prstGeom prst="rect">
            <a:avLst/>
          </a:prstGeom>
        </p:spPr>
      </p:pic>
      <p:pic>
        <p:nvPicPr>
          <p:cNvPr id="7" name="Picture 6" descr="A close up of black text&#10;&#10;AI-generated content may be incorrect.">
            <a:extLst>
              <a:ext uri="{FF2B5EF4-FFF2-40B4-BE49-F238E27FC236}">
                <a16:creationId xmlns:a16="http://schemas.microsoft.com/office/drawing/2014/main" id="{568D8E00-08C6-38C4-6682-697EF5FC5B04}"/>
              </a:ext>
            </a:extLst>
          </p:cNvPr>
          <p:cNvPicPr>
            <a:picLocks noChangeAspect="1"/>
          </p:cNvPicPr>
          <p:nvPr/>
        </p:nvPicPr>
        <p:blipFill>
          <a:blip r:embed="rId3"/>
          <a:stretch>
            <a:fillRect/>
          </a:stretch>
        </p:blipFill>
        <p:spPr>
          <a:xfrm>
            <a:off x="251417" y="1987725"/>
            <a:ext cx="4191906" cy="1104776"/>
          </a:xfrm>
          <a:prstGeom prst="rect">
            <a:avLst/>
          </a:prstGeom>
        </p:spPr>
      </p:pic>
      <p:pic>
        <p:nvPicPr>
          <p:cNvPr id="10" name="Picture 9" descr="A close up of black text&#10;&#10;AI-generated content may be incorrect.">
            <a:extLst>
              <a:ext uri="{FF2B5EF4-FFF2-40B4-BE49-F238E27FC236}">
                <a16:creationId xmlns:a16="http://schemas.microsoft.com/office/drawing/2014/main" id="{8C583259-F254-08D3-B8A4-2583B4604679}"/>
              </a:ext>
            </a:extLst>
          </p:cNvPr>
          <p:cNvPicPr>
            <a:picLocks noChangeAspect="1"/>
          </p:cNvPicPr>
          <p:nvPr/>
        </p:nvPicPr>
        <p:blipFill>
          <a:blip r:embed="rId4"/>
          <a:stretch>
            <a:fillRect/>
          </a:stretch>
        </p:blipFill>
        <p:spPr>
          <a:xfrm>
            <a:off x="7715485" y="3351726"/>
            <a:ext cx="4053139" cy="605255"/>
          </a:xfrm>
          <a:prstGeom prst="rect">
            <a:avLst/>
          </a:prstGeom>
        </p:spPr>
      </p:pic>
      <p:pic>
        <p:nvPicPr>
          <p:cNvPr id="13" name="Picture 12" descr="A close up of black text&#10;&#10;AI-generated content may be incorrect.">
            <a:extLst>
              <a:ext uri="{FF2B5EF4-FFF2-40B4-BE49-F238E27FC236}">
                <a16:creationId xmlns:a16="http://schemas.microsoft.com/office/drawing/2014/main" id="{0C1E1D6F-DE0F-069A-7C6A-B2B93741C290}"/>
              </a:ext>
            </a:extLst>
          </p:cNvPr>
          <p:cNvPicPr>
            <a:picLocks noChangeAspect="1"/>
          </p:cNvPicPr>
          <p:nvPr/>
        </p:nvPicPr>
        <p:blipFill>
          <a:blip r:embed="rId5"/>
          <a:stretch>
            <a:fillRect/>
          </a:stretch>
        </p:blipFill>
        <p:spPr>
          <a:xfrm>
            <a:off x="630871" y="3106848"/>
            <a:ext cx="4187226" cy="608342"/>
          </a:xfrm>
          <a:prstGeom prst="rect">
            <a:avLst/>
          </a:prstGeom>
        </p:spPr>
      </p:pic>
      <p:pic>
        <p:nvPicPr>
          <p:cNvPr id="4" name="Picture 3" descr="A close up of black text&#10;&#10;AI-generated content may be incorrect.">
            <a:extLst>
              <a:ext uri="{FF2B5EF4-FFF2-40B4-BE49-F238E27FC236}">
                <a16:creationId xmlns:a16="http://schemas.microsoft.com/office/drawing/2014/main" id="{CEC86262-782C-14A8-1D21-2E7904626DCB}"/>
              </a:ext>
            </a:extLst>
          </p:cNvPr>
          <p:cNvPicPr>
            <a:picLocks noChangeAspect="1"/>
          </p:cNvPicPr>
          <p:nvPr/>
        </p:nvPicPr>
        <p:blipFill>
          <a:blip r:embed="rId6"/>
          <a:stretch>
            <a:fillRect/>
          </a:stretch>
        </p:blipFill>
        <p:spPr>
          <a:xfrm>
            <a:off x="6426570" y="828012"/>
            <a:ext cx="5442452" cy="751471"/>
          </a:xfrm>
          <a:prstGeom prst="rect">
            <a:avLst/>
          </a:prstGeom>
        </p:spPr>
      </p:pic>
      <p:pic>
        <p:nvPicPr>
          <p:cNvPr id="9" name="Picture 8" descr="A close up of words&#10;&#10;AI-generated content may be incorrect.">
            <a:extLst>
              <a:ext uri="{FF2B5EF4-FFF2-40B4-BE49-F238E27FC236}">
                <a16:creationId xmlns:a16="http://schemas.microsoft.com/office/drawing/2014/main" id="{B548DEB6-383A-1F58-F892-C5F7B8910CCC}"/>
              </a:ext>
            </a:extLst>
          </p:cNvPr>
          <p:cNvPicPr>
            <a:picLocks noChangeAspect="1"/>
          </p:cNvPicPr>
          <p:nvPr/>
        </p:nvPicPr>
        <p:blipFill>
          <a:blip r:embed="rId7"/>
          <a:stretch>
            <a:fillRect/>
          </a:stretch>
        </p:blipFill>
        <p:spPr>
          <a:xfrm>
            <a:off x="769558" y="4754009"/>
            <a:ext cx="4967873" cy="749635"/>
          </a:xfrm>
          <a:prstGeom prst="rect">
            <a:avLst/>
          </a:prstGeom>
        </p:spPr>
      </p:pic>
      <p:sp>
        <p:nvSpPr>
          <p:cNvPr id="18" name="TextBox 17">
            <a:extLst>
              <a:ext uri="{FF2B5EF4-FFF2-40B4-BE49-F238E27FC236}">
                <a16:creationId xmlns:a16="http://schemas.microsoft.com/office/drawing/2014/main" id="{CE9C6C01-9661-0E06-0474-903DA9735EC3}"/>
              </a:ext>
            </a:extLst>
          </p:cNvPr>
          <p:cNvSpPr txBox="1"/>
          <p:nvPr/>
        </p:nvSpPr>
        <p:spPr>
          <a:xfrm>
            <a:off x="4325573" y="3714983"/>
            <a:ext cx="3695479"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i="1"/>
              <a:t>UK supply chain can't escape </a:t>
            </a:r>
            <a:endParaRPr lang="en-US"/>
          </a:p>
          <a:p>
            <a:r>
              <a:rPr lang="en-GB" b="1" i="1"/>
              <a:t>uncertainty following  the Iran war</a:t>
            </a:r>
            <a:r>
              <a:rPr lang="en-GB"/>
              <a:t> </a:t>
            </a:r>
          </a:p>
          <a:p>
            <a:r>
              <a:rPr lang="en-GB" sz="2400"/>
              <a:t>  </a:t>
            </a:r>
          </a:p>
        </p:txBody>
      </p:sp>
      <p:pic>
        <p:nvPicPr>
          <p:cNvPr id="19" name="Picture 18" descr="A close up of black text&#10;&#10;AI-generated content may be incorrect.">
            <a:extLst>
              <a:ext uri="{FF2B5EF4-FFF2-40B4-BE49-F238E27FC236}">
                <a16:creationId xmlns:a16="http://schemas.microsoft.com/office/drawing/2014/main" id="{C55C1AD3-8362-AD02-38C8-6720A2A9494B}"/>
              </a:ext>
            </a:extLst>
          </p:cNvPr>
          <p:cNvPicPr>
            <a:picLocks noChangeAspect="1"/>
          </p:cNvPicPr>
          <p:nvPr/>
        </p:nvPicPr>
        <p:blipFill>
          <a:blip r:embed="rId8"/>
          <a:stretch>
            <a:fillRect/>
          </a:stretch>
        </p:blipFill>
        <p:spPr>
          <a:xfrm>
            <a:off x="8941636" y="1714464"/>
            <a:ext cx="2812550" cy="1240256"/>
          </a:xfrm>
          <a:prstGeom prst="rect">
            <a:avLst/>
          </a:prstGeom>
        </p:spPr>
      </p:pic>
      <p:pic>
        <p:nvPicPr>
          <p:cNvPr id="20" name="Picture 19" descr="A black text on a white background&#10;&#10;AI-generated content may be incorrect.">
            <a:extLst>
              <a:ext uri="{FF2B5EF4-FFF2-40B4-BE49-F238E27FC236}">
                <a16:creationId xmlns:a16="http://schemas.microsoft.com/office/drawing/2014/main" id="{54823298-21FD-0FE5-7E76-5FCFD1C234A0}"/>
              </a:ext>
            </a:extLst>
          </p:cNvPr>
          <p:cNvPicPr>
            <a:picLocks noChangeAspect="1"/>
          </p:cNvPicPr>
          <p:nvPr/>
        </p:nvPicPr>
        <p:blipFill>
          <a:blip r:embed="rId9"/>
          <a:stretch>
            <a:fillRect/>
          </a:stretch>
        </p:blipFill>
        <p:spPr>
          <a:xfrm>
            <a:off x="7563467" y="4916236"/>
            <a:ext cx="4263878" cy="551393"/>
          </a:xfrm>
          <a:prstGeom prst="rect">
            <a:avLst/>
          </a:prstGeom>
        </p:spPr>
      </p:pic>
      <p:pic>
        <p:nvPicPr>
          <p:cNvPr id="21" name="Picture 20" descr="A close-up of a sign&#10;&#10;AI-generated content may be incorrect.">
            <a:extLst>
              <a:ext uri="{FF2B5EF4-FFF2-40B4-BE49-F238E27FC236}">
                <a16:creationId xmlns:a16="http://schemas.microsoft.com/office/drawing/2014/main" id="{52416A01-FCD6-4792-662D-91BDA37A09EE}"/>
              </a:ext>
            </a:extLst>
          </p:cNvPr>
          <p:cNvPicPr>
            <a:picLocks noChangeAspect="1"/>
          </p:cNvPicPr>
          <p:nvPr/>
        </p:nvPicPr>
        <p:blipFill>
          <a:blip r:embed="rId10"/>
          <a:stretch>
            <a:fillRect/>
          </a:stretch>
        </p:blipFill>
        <p:spPr>
          <a:xfrm>
            <a:off x="6800927" y="5387077"/>
            <a:ext cx="4190332" cy="760162"/>
          </a:xfrm>
          <a:prstGeom prst="rect">
            <a:avLst/>
          </a:prstGeom>
        </p:spPr>
      </p:pic>
      <p:sp>
        <p:nvSpPr>
          <p:cNvPr id="14" name="TextBox 13">
            <a:extLst>
              <a:ext uri="{FF2B5EF4-FFF2-40B4-BE49-F238E27FC236}">
                <a16:creationId xmlns:a16="http://schemas.microsoft.com/office/drawing/2014/main" id="{6CAE098D-B6D4-F9E9-B689-B9CF0F6D88D6}"/>
              </a:ext>
            </a:extLst>
          </p:cNvPr>
          <p:cNvSpPr txBox="1"/>
          <p:nvPr/>
        </p:nvSpPr>
        <p:spPr>
          <a:xfrm>
            <a:off x="4755266" y="1818190"/>
            <a:ext cx="377141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kern="1800">
                <a:solidFill>
                  <a:srgbClr val="1E293D"/>
                </a:solidFill>
                <a:latin typeface="Open Sans"/>
                <a:ea typeface="Open Sans"/>
                <a:cs typeface="Open Sans"/>
              </a:rPr>
              <a:t>Kingfisher keeps profit outlook despite soft market hitting B&amp;Q sales</a:t>
            </a:r>
          </a:p>
          <a:p>
            <a:pPr algn="ctr"/>
            <a:endParaRPr lang="en-GB"/>
          </a:p>
        </p:txBody>
      </p:sp>
      <p:sp>
        <p:nvSpPr>
          <p:cNvPr id="11" name="TextBox 10">
            <a:extLst>
              <a:ext uri="{FF2B5EF4-FFF2-40B4-BE49-F238E27FC236}">
                <a16:creationId xmlns:a16="http://schemas.microsoft.com/office/drawing/2014/main" id="{F5D11BD2-009C-41DB-21CE-51F0AD61A0EF}"/>
              </a:ext>
            </a:extLst>
          </p:cNvPr>
          <p:cNvSpPr txBox="1"/>
          <p:nvPr/>
        </p:nvSpPr>
        <p:spPr>
          <a:xfrm>
            <a:off x="250785" y="828203"/>
            <a:ext cx="5816279"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i="0">
                <a:solidFill>
                  <a:srgbClr val="323648"/>
                </a:solidFill>
                <a:latin typeface="Merriweather"/>
                <a:ea typeface="Merriweather"/>
                <a:cs typeface="Merriweather"/>
              </a:rPr>
              <a:t>Mike Ashley’s Frasers Group swoops to buy Frog Bikes, as embattled children’s bike brand joins growing Sports Direct and Evans Cycles empire</a:t>
            </a:r>
          </a:p>
          <a:p>
            <a:pPr algn="ctr"/>
            <a:endParaRPr lang="en-GB"/>
          </a:p>
        </p:txBody>
      </p:sp>
      <p:sp>
        <p:nvSpPr>
          <p:cNvPr id="12" name="TextBox 11">
            <a:extLst>
              <a:ext uri="{FF2B5EF4-FFF2-40B4-BE49-F238E27FC236}">
                <a16:creationId xmlns:a16="http://schemas.microsoft.com/office/drawing/2014/main" id="{3233A0A2-B634-385A-CD8E-C309FAA332C7}"/>
              </a:ext>
            </a:extLst>
          </p:cNvPr>
          <p:cNvSpPr txBox="1"/>
          <p:nvPr/>
        </p:nvSpPr>
        <p:spPr>
          <a:xfrm>
            <a:off x="202556" y="6341962"/>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i="0">
                <a:solidFill>
                  <a:srgbClr val="232A31"/>
                </a:solidFill>
                <a:latin typeface="GT America"/>
                <a:ea typeface="GT America"/>
                <a:cs typeface="GT America"/>
              </a:rPr>
              <a:t>China’s JD.com mulls $2.7bn bid for The Very Group</a:t>
            </a:r>
          </a:p>
          <a:p>
            <a:pPr algn="ctr"/>
            <a:endParaRPr lang="en-GB"/>
          </a:p>
        </p:txBody>
      </p:sp>
      <p:sp>
        <p:nvSpPr>
          <p:cNvPr id="15" name="TextBox 14">
            <a:extLst>
              <a:ext uri="{FF2B5EF4-FFF2-40B4-BE49-F238E27FC236}">
                <a16:creationId xmlns:a16="http://schemas.microsoft.com/office/drawing/2014/main" id="{97C5D30C-658C-993F-47A3-85FDE1EF2A5C}"/>
              </a:ext>
            </a:extLst>
          </p:cNvPr>
          <p:cNvSpPr txBox="1"/>
          <p:nvPr/>
        </p:nvSpPr>
        <p:spPr>
          <a:xfrm>
            <a:off x="395469" y="5560671"/>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i="0">
                <a:solidFill>
                  <a:srgbClr val="333333"/>
                </a:solidFill>
                <a:latin typeface="Roboto"/>
                <a:ea typeface="Roboto"/>
                <a:cs typeface="Roboto"/>
              </a:rPr>
              <a:t>Morrisons Daily to continue franchise expansion despite shutting 100 company-owned stores</a:t>
            </a:r>
          </a:p>
          <a:p>
            <a:pPr algn="ctr"/>
            <a:endParaRPr lang="en-GB"/>
          </a:p>
        </p:txBody>
      </p:sp>
      <p:sp>
        <p:nvSpPr>
          <p:cNvPr id="3" name="TextBox 2">
            <a:extLst>
              <a:ext uri="{FF2B5EF4-FFF2-40B4-BE49-F238E27FC236}">
                <a16:creationId xmlns:a16="http://schemas.microsoft.com/office/drawing/2014/main" id="{1AE3BABA-FBB5-4162-DC1B-2FA7EBDC5103}"/>
              </a:ext>
            </a:extLst>
          </p:cNvPr>
          <p:cNvSpPr txBox="1"/>
          <p:nvPr/>
        </p:nvSpPr>
        <p:spPr>
          <a:xfrm>
            <a:off x="4977113" y="2951398"/>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i="0">
                <a:solidFill>
                  <a:srgbClr val="002337"/>
                </a:solidFill>
                <a:latin typeface="proxima-nova"/>
                <a:ea typeface="proxima-nova"/>
                <a:cs typeface="proxima-nova"/>
              </a:rPr>
              <a:t>Energy price cap will rise by 13% from July</a:t>
            </a:r>
          </a:p>
          <a:p>
            <a:pPr algn="ctr"/>
            <a:endParaRPr lang="en-GB"/>
          </a:p>
        </p:txBody>
      </p:sp>
      <p:sp>
        <p:nvSpPr>
          <p:cNvPr id="17" name="TextBox 16">
            <a:extLst>
              <a:ext uri="{FF2B5EF4-FFF2-40B4-BE49-F238E27FC236}">
                <a16:creationId xmlns:a16="http://schemas.microsoft.com/office/drawing/2014/main" id="{C6E16752-24D3-316F-FB51-85BA84CB32B0}"/>
              </a:ext>
            </a:extLst>
          </p:cNvPr>
          <p:cNvSpPr txBox="1"/>
          <p:nvPr/>
        </p:nvSpPr>
        <p:spPr>
          <a:xfrm>
            <a:off x="392545" y="3960091"/>
            <a:ext cx="371763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Improving consumer confidence held back by price fears</a:t>
            </a:r>
            <a:r>
              <a:rPr lang="en-US"/>
              <a:t> </a:t>
            </a:r>
          </a:p>
        </p:txBody>
      </p:sp>
      <p:sp>
        <p:nvSpPr>
          <p:cNvPr id="6" name="TextBox 5">
            <a:extLst>
              <a:ext uri="{FF2B5EF4-FFF2-40B4-BE49-F238E27FC236}">
                <a16:creationId xmlns:a16="http://schemas.microsoft.com/office/drawing/2014/main" id="{6B6FCC1D-FBD3-0286-2572-9200CA656438}"/>
              </a:ext>
            </a:extLst>
          </p:cNvPr>
          <p:cNvSpPr txBox="1"/>
          <p:nvPr/>
        </p:nvSpPr>
        <p:spPr>
          <a:xfrm>
            <a:off x="6173164" y="6197279"/>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i="0">
                <a:solidFill>
                  <a:srgbClr val="333333"/>
                </a:solidFill>
                <a:latin typeface="Open Sans"/>
                <a:ea typeface="Open Sans"/>
                <a:cs typeface="Open Sans"/>
              </a:rPr>
              <a:t>UK cycling distributor Saddleback to enter administration with all staff facing redundancy</a:t>
            </a:r>
          </a:p>
          <a:p>
            <a:pPr algn="ctr"/>
            <a:endParaRPr lang="en-GB"/>
          </a:p>
        </p:txBody>
      </p:sp>
    </p:spTree>
    <p:extLst>
      <p:ext uri="{BB962C8B-B14F-4D97-AF65-F5344CB8AC3E}">
        <p14:creationId xmlns:p14="http://schemas.microsoft.com/office/powerpoint/2010/main" val="3190459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A50E6-C75D-BDD2-11AD-DDAA87849D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9A9DB1-F6E3-ED04-8856-6038C12E993F}"/>
              </a:ext>
            </a:extLst>
          </p:cNvPr>
          <p:cNvSpPr>
            <a:spLocks noGrp="1"/>
          </p:cNvSpPr>
          <p:nvPr>
            <p:ph type="title"/>
          </p:nvPr>
        </p:nvSpPr>
        <p:spPr>
          <a:xfrm>
            <a:off x="196738" y="165640"/>
            <a:ext cx="10007577" cy="391096"/>
          </a:xfrm>
          <a:solidFill>
            <a:schemeClr val="bg1"/>
          </a:solidFill>
          <a:ln>
            <a:noFill/>
          </a:ln>
        </p:spPr>
        <p:txBody>
          <a:bodyPr>
            <a:noAutofit/>
          </a:bodyPr>
          <a:lstStyle/>
          <a:p>
            <a:r>
              <a:rPr lang="en-US">
                <a:ea typeface="Calibri"/>
                <a:cs typeface="Calibri"/>
              </a:rPr>
              <a:t>Economic Outlook</a:t>
            </a:r>
            <a:endParaRPr lang="en-GB">
              <a:ea typeface="Calibri"/>
              <a:cs typeface="Calibri"/>
            </a:endParaRPr>
          </a:p>
        </p:txBody>
      </p:sp>
      <p:sp>
        <p:nvSpPr>
          <p:cNvPr id="3" name="Subtitle 2">
            <a:extLst>
              <a:ext uri="{FF2B5EF4-FFF2-40B4-BE49-F238E27FC236}">
                <a16:creationId xmlns:a16="http://schemas.microsoft.com/office/drawing/2014/main" id="{1FA378B0-8BD0-76E9-3DEA-055A90B53507}"/>
              </a:ext>
            </a:extLst>
          </p:cNvPr>
          <p:cNvSpPr txBox="1">
            <a:spLocks/>
          </p:cNvSpPr>
          <p:nvPr/>
        </p:nvSpPr>
        <p:spPr>
          <a:xfrm>
            <a:off x="195501" y="937478"/>
            <a:ext cx="5620809" cy="2701834"/>
          </a:xfrm>
          <a:prstGeom prst="rect">
            <a:avLst/>
          </a:prstGeom>
          <a:solidFill>
            <a:schemeClr val="bg1">
              <a:lumMod val="85000"/>
            </a:schemeClr>
          </a:solidFill>
        </p:spPr>
        <p:txBody>
          <a:bodyPr lIns="91440" tIns="45720" rIns="91440" bIns="45720" anchor="t"/>
          <a:lstStyle>
            <a:lvl1pPr marL="342900" indent="-3429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600075" indent="-257175">
              <a:lnSpc>
                <a:spcPct val="100000"/>
              </a:lnSpc>
              <a:spcBef>
                <a:spcPts val="0"/>
              </a:spcBef>
              <a:buClr>
                <a:srgbClr val="C00000"/>
              </a:buClr>
            </a:pPr>
            <a:r>
              <a:rPr lang="en-US" sz="1900" dirty="0">
                <a:latin typeface="Calibri"/>
                <a:ea typeface="Calibri"/>
                <a:cs typeface="Calibri"/>
              </a:rPr>
              <a:t>Bank of England Base Rate remains at 3.75%, but </a:t>
            </a:r>
            <a:r>
              <a:rPr lang="en-US" sz="1900">
                <a:latin typeface="Calibri"/>
                <a:ea typeface="Calibri"/>
                <a:cs typeface="Calibri"/>
              </a:rPr>
              <a:t>was expected to reduce</a:t>
            </a:r>
            <a:endParaRPr lang="en-US" sz="1900" dirty="0">
              <a:latin typeface="Calibri"/>
              <a:ea typeface="Calibri"/>
              <a:cs typeface="Calibri"/>
            </a:endParaRPr>
          </a:p>
          <a:p>
            <a:pPr marL="600075" indent="-257175">
              <a:lnSpc>
                <a:spcPct val="100000"/>
              </a:lnSpc>
              <a:spcBef>
                <a:spcPts val="0"/>
              </a:spcBef>
              <a:buClr>
                <a:srgbClr val="C00000"/>
              </a:buClr>
            </a:pPr>
            <a:r>
              <a:rPr lang="en-US" sz="1900">
                <a:latin typeface="Calibri"/>
                <a:ea typeface="Calibri"/>
                <a:cs typeface="Calibri"/>
              </a:rPr>
              <a:t>Inflation at 2.8% April, remaining above the 2% target</a:t>
            </a:r>
          </a:p>
          <a:p>
            <a:pPr marL="600075" indent="-257175">
              <a:lnSpc>
                <a:spcPct val="100000"/>
              </a:lnSpc>
              <a:spcBef>
                <a:spcPts val="0"/>
              </a:spcBef>
              <a:buClr>
                <a:srgbClr val="C00000"/>
              </a:buClr>
            </a:pPr>
            <a:r>
              <a:rPr lang="en-US" sz="1900">
                <a:latin typeface="Calibri" panose="020F0502020204030204" pitchFamily="34" charset="0"/>
                <a:ea typeface="Calibri" panose="020F0502020204030204" pitchFamily="34" charset="0"/>
                <a:cs typeface="Calibri" panose="020F0502020204030204" pitchFamily="34" charset="0"/>
              </a:rPr>
              <a:t>Consumer spending resilient but increasingly value-focused</a:t>
            </a:r>
          </a:p>
          <a:p>
            <a:pPr marL="600075" indent="-257175">
              <a:lnSpc>
                <a:spcPct val="100000"/>
              </a:lnSpc>
              <a:spcBef>
                <a:spcPts val="0"/>
              </a:spcBef>
              <a:buClr>
                <a:srgbClr val="C00000"/>
              </a:buClr>
            </a:pPr>
            <a:r>
              <a:rPr lang="en-US" sz="1900" dirty="0">
                <a:latin typeface="Calibri"/>
                <a:ea typeface="Calibri"/>
                <a:cs typeface="Calibri"/>
              </a:rPr>
              <a:t>UK energy cap increase by 13% on1st July, impacting disposable income</a:t>
            </a:r>
          </a:p>
          <a:p>
            <a:pPr marL="714375" lvl="1" indent="-257175">
              <a:lnSpc>
                <a:spcPct val="100000"/>
              </a:lnSpc>
              <a:spcBef>
                <a:spcPts val="0"/>
              </a:spcBef>
              <a:buClr>
                <a:srgbClr val="C00000"/>
              </a:buClr>
              <a:buChar char="•"/>
            </a:pPr>
            <a:endParaRPr lang="en-GB" sz="1600">
              <a:latin typeface="Calibri Light" panose="020F0302020204030204"/>
              <a:ea typeface="Calibri Light" panose="020F0302020204030204"/>
              <a:cs typeface="Calibri Light" panose="020F0302020204030204"/>
            </a:endParaRPr>
          </a:p>
          <a:p>
            <a:pPr marL="107315" indent="0">
              <a:buClr>
                <a:srgbClr val="FF0000"/>
              </a:buClr>
              <a:buNone/>
            </a:pPr>
            <a:endParaRPr lang="en-US"/>
          </a:p>
          <a:p>
            <a:pPr marL="0" indent="0">
              <a:lnSpc>
                <a:spcPct val="100000"/>
              </a:lnSpc>
              <a:spcBef>
                <a:spcPts val="0"/>
              </a:spcBef>
              <a:buNone/>
            </a:pPr>
            <a:endParaRPr lang="en-GB"/>
          </a:p>
        </p:txBody>
      </p:sp>
      <p:sp>
        <p:nvSpPr>
          <p:cNvPr id="4" name="Subtitle 2">
            <a:extLst>
              <a:ext uri="{FF2B5EF4-FFF2-40B4-BE49-F238E27FC236}">
                <a16:creationId xmlns:a16="http://schemas.microsoft.com/office/drawing/2014/main" id="{DDD3529E-40D5-B67F-3D81-DC14D79A5086}"/>
              </a:ext>
            </a:extLst>
          </p:cNvPr>
          <p:cNvSpPr txBox="1">
            <a:spLocks/>
          </p:cNvSpPr>
          <p:nvPr/>
        </p:nvSpPr>
        <p:spPr>
          <a:xfrm>
            <a:off x="6326224" y="937477"/>
            <a:ext cx="5627943" cy="2701834"/>
          </a:xfrm>
          <a:prstGeom prst="rect">
            <a:avLst/>
          </a:prstGeom>
          <a:solidFill>
            <a:schemeClr val="bg1">
              <a:lumMod val="85000"/>
            </a:schemeClr>
          </a:solidFill>
        </p:spPr>
        <p:txBody>
          <a:bodyPr lIns="91440" tIns="45720" rIns="91440" bIns="45720" anchor="t"/>
          <a:lstStyle>
            <a:lvl1pPr marL="342900" indent="-3429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14375" lvl="1" indent="-257175" algn="l">
              <a:lnSpc>
                <a:spcPct val="100000"/>
              </a:lnSpc>
              <a:spcBef>
                <a:spcPts val="0"/>
              </a:spcBef>
              <a:buClr>
                <a:srgbClr val="C00000"/>
              </a:buClr>
              <a:buFont typeface="Arial" panose="020B0604020202020204" pitchFamily="34" charset="0"/>
              <a:buChar char="•"/>
            </a:pPr>
            <a:r>
              <a:rPr lang="en-US" sz="1900" dirty="0">
                <a:latin typeface="Calibri" panose="020F0502020204030204" pitchFamily="34" charset="0"/>
                <a:ea typeface="Calibri" panose="020F0502020204030204" pitchFamily="34" charset="0"/>
                <a:cs typeface="Calibri" panose="020F0502020204030204" pitchFamily="34" charset="0"/>
              </a:rPr>
              <a:t>Global tariff and trade uncertainty</a:t>
            </a:r>
          </a:p>
          <a:p>
            <a:pPr marL="714375" lvl="1" indent="-257175" algn="l">
              <a:lnSpc>
                <a:spcPct val="100000"/>
              </a:lnSpc>
              <a:spcBef>
                <a:spcPts val="0"/>
              </a:spcBef>
              <a:buClr>
                <a:srgbClr val="C00000"/>
              </a:buClr>
              <a:buFont typeface="Arial" panose="020B0604020202020204" pitchFamily="34" charset="0"/>
              <a:buChar char="•"/>
            </a:pPr>
            <a:r>
              <a:rPr lang="en-US" sz="1900" dirty="0">
                <a:latin typeface="Calibri"/>
                <a:ea typeface="Calibri"/>
                <a:cs typeface="Calibri"/>
              </a:rPr>
              <a:t>Energy prices remain vulnerable to geopolitical developments, increasing cost of plastics and factory running costs</a:t>
            </a:r>
            <a:endParaRPr lang="en-US" sz="1900" dirty="0">
              <a:latin typeface="Calibri" panose="020F0502020204030204" pitchFamily="34" charset="0"/>
              <a:ea typeface="Calibri" panose="020F0502020204030204" pitchFamily="34" charset="0"/>
              <a:cs typeface="Calibri" panose="020F0502020204030204" pitchFamily="34" charset="0"/>
            </a:endParaRPr>
          </a:p>
          <a:p>
            <a:pPr marL="714375" lvl="1" indent="-257175" algn="l">
              <a:lnSpc>
                <a:spcPct val="100000"/>
              </a:lnSpc>
              <a:spcBef>
                <a:spcPts val="0"/>
              </a:spcBef>
              <a:buClr>
                <a:srgbClr val="C00000"/>
              </a:buClr>
              <a:buFont typeface="Arial" panose="020B0604020202020204" pitchFamily="34" charset="0"/>
              <a:buChar char="•"/>
            </a:pPr>
            <a:r>
              <a:rPr lang="en-US" sz="1900" dirty="0">
                <a:latin typeface="Calibri" panose="020F0502020204030204" pitchFamily="34" charset="0"/>
                <a:ea typeface="Calibri" panose="020F0502020204030204" pitchFamily="34" charset="0"/>
                <a:cs typeface="Calibri" panose="020F0502020204030204" pitchFamily="34" charset="0"/>
              </a:rPr>
              <a:t>Freight and supply-chain costs increasing</a:t>
            </a:r>
          </a:p>
          <a:p>
            <a:pPr marL="714375" lvl="1" indent="-257175" algn="l">
              <a:lnSpc>
                <a:spcPct val="100000"/>
              </a:lnSpc>
              <a:spcBef>
                <a:spcPts val="0"/>
              </a:spcBef>
              <a:buClr>
                <a:srgbClr val="C00000"/>
              </a:buClr>
              <a:buFont typeface="Arial" panose="020B0604020202020204" pitchFamily="34" charset="0"/>
              <a:buChar char="•"/>
            </a:pPr>
            <a:r>
              <a:rPr lang="en-US" sz="1900" dirty="0">
                <a:latin typeface="Calibri"/>
                <a:ea typeface="Calibri"/>
                <a:cs typeface="Calibri"/>
              </a:rPr>
              <a:t>Inventory levels largely </a:t>
            </a:r>
            <a:r>
              <a:rPr lang="en-US" sz="1900" dirty="0" err="1">
                <a:latin typeface="Calibri"/>
                <a:ea typeface="Calibri"/>
                <a:cs typeface="Calibri"/>
              </a:rPr>
              <a:t>normalised</a:t>
            </a:r>
            <a:r>
              <a:rPr lang="en-US" sz="1900" dirty="0">
                <a:latin typeface="Calibri"/>
                <a:ea typeface="Calibri"/>
                <a:cs typeface="Calibri"/>
              </a:rPr>
              <a:t> across retail sectors</a:t>
            </a:r>
          </a:p>
          <a:p>
            <a:pPr marL="714375" lvl="1" indent="-257175" algn="l">
              <a:lnSpc>
                <a:spcPct val="100000"/>
              </a:lnSpc>
              <a:spcBef>
                <a:spcPts val="0"/>
              </a:spcBef>
              <a:buClr>
                <a:srgbClr val="C00000"/>
              </a:buClr>
              <a:buFont typeface="Arial" panose="020B0604020202020204" pitchFamily="34" charset="0"/>
              <a:buChar char="•"/>
            </a:pPr>
            <a:r>
              <a:rPr lang="en-US" sz="1900" dirty="0">
                <a:latin typeface="Calibri" panose="020F0502020204030204" pitchFamily="34" charset="0"/>
                <a:ea typeface="Calibri" panose="020F0502020204030204" pitchFamily="34" charset="0"/>
                <a:cs typeface="Calibri" panose="020F0502020204030204" pitchFamily="34" charset="0"/>
              </a:rPr>
              <a:t>GBP vs USD strengthening</a:t>
            </a:r>
            <a:endParaRPr lang="en-US" b="1" dirty="0">
              <a:solidFill>
                <a:srgbClr val="000000"/>
              </a:solidFill>
              <a:ea typeface="Calibri Light" panose="020F0302020204030204"/>
              <a:cs typeface="Calibri Light" panose="020F0302020204030204"/>
            </a:endParaRPr>
          </a:p>
          <a:p>
            <a:pPr marL="0" indent="0">
              <a:lnSpc>
                <a:spcPct val="100000"/>
              </a:lnSpc>
              <a:spcBef>
                <a:spcPts val="0"/>
              </a:spcBef>
              <a:buNone/>
            </a:pPr>
            <a:endParaRPr lang="en-GB" dirty="0">
              <a:ea typeface="Calibri Light" panose="020F0302020204030204"/>
              <a:cs typeface="Calibri Light" panose="020F0302020204030204"/>
            </a:endParaRPr>
          </a:p>
        </p:txBody>
      </p:sp>
      <p:pic>
        <p:nvPicPr>
          <p:cNvPr id="10" name="Picture 9">
            <a:extLst>
              <a:ext uri="{FF2B5EF4-FFF2-40B4-BE49-F238E27FC236}">
                <a16:creationId xmlns:a16="http://schemas.microsoft.com/office/drawing/2014/main" id="{9319A2B5-AD69-EBD2-2828-0433EEB0652C}"/>
              </a:ext>
            </a:extLst>
          </p:cNvPr>
          <p:cNvPicPr>
            <a:picLocks noChangeAspect="1"/>
          </p:cNvPicPr>
          <p:nvPr/>
        </p:nvPicPr>
        <p:blipFill>
          <a:blip r:embed="rId2"/>
          <a:stretch>
            <a:fillRect/>
          </a:stretch>
        </p:blipFill>
        <p:spPr>
          <a:xfrm>
            <a:off x="195501" y="3706248"/>
            <a:ext cx="5620809" cy="2755631"/>
          </a:xfrm>
          <a:prstGeom prst="rect">
            <a:avLst/>
          </a:prstGeom>
        </p:spPr>
      </p:pic>
      <p:pic>
        <p:nvPicPr>
          <p:cNvPr id="12" name="Picture 11">
            <a:extLst>
              <a:ext uri="{FF2B5EF4-FFF2-40B4-BE49-F238E27FC236}">
                <a16:creationId xmlns:a16="http://schemas.microsoft.com/office/drawing/2014/main" id="{1C8A30AA-07BA-C345-3308-828E8EDEACFB}"/>
              </a:ext>
            </a:extLst>
          </p:cNvPr>
          <p:cNvPicPr>
            <a:picLocks noChangeAspect="1"/>
          </p:cNvPicPr>
          <p:nvPr/>
        </p:nvPicPr>
        <p:blipFill>
          <a:blip r:embed="rId3"/>
          <a:stretch>
            <a:fillRect/>
          </a:stretch>
        </p:blipFill>
        <p:spPr>
          <a:xfrm>
            <a:off x="6326224" y="3706247"/>
            <a:ext cx="5620809" cy="2755631"/>
          </a:xfrm>
          <a:prstGeom prst="rect">
            <a:avLst/>
          </a:prstGeom>
        </p:spPr>
      </p:pic>
    </p:spTree>
    <p:extLst>
      <p:ext uri="{BB962C8B-B14F-4D97-AF65-F5344CB8AC3E}">
        <p14:creationId xmlns:p14="http://schemas.microsoft.com/office/powerpoint/2010/main" val="3668662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3BC4CD-84E6-8C4D-A6FF-899A5BDC1665}"/>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40D66B95-FE9A-476D-F222-6BE1AEF6121D}"/>
              </a:ext>
            </a:extLst>
          </p:cNvPr>
          <p:cNvSpPr/>
          <p:nvPr/>
        </p:nvSpPr>
        <p:spPr>
          <a:xfrm>
            <a:off x="175491" y="703922"/>
            <a:ext cx="11665989" cy="15670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0772E8E-7120-9935-D4F9-C71A8343DC86}"/>
              </a:ext>
            </a:extLst>
          </p:cNvPr>
          <p:cNvSpPr>
            <a:spLocks noGrp="1"/>
          </p:cNvSpPr>
          <p:nvPr>
            <p:ph type="title"/>
          </p:nvPr>
        </p:nvSpPr>
        <p:spPr/>
        <p:txBody>
          <a:bodyPr>
            <a:noAutofit/>
          </a:bodyPr>
          <a:lstStyle/>
          <a:p>
            <a:r>
              <a:rPr lang="en-US" sz="3200"/>
              <a:t>Toys, Sports &amp; Leisure   </a:t>
            </a:r>
            <a:endParaRPr lang="en-GB" sz="3200"/>
          </a:p>
        </p:txBody>
      </p:sp>
      <p:sp>
        <p:nvSpPr>
          <p:cNvPr id="3" name="Content Placeholder 2">
            <a:extLst>
              <a:ext uri="{FF2B5EF4-FFF2-40B4-BE49-F238E27FC236}">
                <a16:creationId xmlns:a16="http://schemas.microsoft.com/office/drawing/2014/main" id="{8C999D00-A0AB-3490-6C47-892849247DD2}"/>
              </a:ext>
            </a:extLst>
          </p:cNvPr>
          <p:cNvSpPr>
            <a:spLocks noGrp="1"/>
          </p:cNvSpPr>
          <p:nvPr>
            <p:ph sz="half" idx="1"/>
          </p:nvPr>
        </p:nvSpPr>
        <p:spPr>
          <a:xfrm>
            <a:off x="1046755" y="2462847"/>
            <a:ext cx="10087583" cy="4252352"/>
          </a:xfrm>
          <a:solidFill>
            <a:schemeClr val="bg1">
              <a:lumMod val="85000"/>
            </a:schemeClr>
          </a:solidFill>
        </p:spPr>
        <p:txBody>
          <a:bodyPr vert="horz" lIns="91440" tIns="45720" rIns="91440" bIns="45720" rtlCol="0" anchor="t">
            <a:normAutofit fontScale="85000" lnSpcReduction="10000"/>
          </a:bodyPr>
          <a:lstStyle/>
          <a:p>
            <a:pPr marL="107315" indent="0">
              <a:buClr>
                <a:srgbClr val="FF0000"/>
              </a:buClr>
              <a:buNone/>
            </a:pPr>
            <a:endParaRPr lang="en-GB" sz="2000">
              <a:latin typeface="Calibri"/>
              <a:ea typeface="Calibri"/>
              <a:cs typeface="Calibri"/>
            </a:endParaRPr>
          </a:p>
          <a:p>
            <a:pPr>
              <a:buClr>
                <a:srgbClr val="C00000"/>
              </a:buClr>
              <a:tabLst>
                <a:tab pos="393700" algn="l"/>
                <a:tab pos="394335" algn="l"/>
              </a:tabLst>
            </a:pPr>
            <a:r>
              <a:rPr lang="en-GB" sz="2000">
                <a:ea typeface="+mn-lt"/>
                <a:cs typeface="+mn-lt"/>
              </a:rPr>
              <a:t>Secured landmark pan European, UK, Eire and Middle East partnership with Netflix for K-Pop Demon Hunters, representing a major expansion of M.V’s international licensing strategy</a:t>
            </a:r>
            <a:endParaRPr lang="en-GB"/>
          </a:p>
          <a:p>
            <a:pPr>
              <a:buClr>
                <a:srgbClr val="C00000"/>
              </a:buClr>
              <a:tabLst>
                <a:tab pos="393700" algn="l"/>
                <a:tab pos="394335" algn="l"/>
              </a:tabLst>
            </a:pPr>
            <a:r>
              <a:rPr lang="en-GB" sz="2000">
                <a:ea typeface="+mn-lt"/>
                <a:cs typeface="+mn-lt"/>
              </a:rPr>
              <a:t>Expanded European licensing portfolio with Aston Martin Aramco Formula One Team, SEGA Sonic and Steal a Brainrot on Roblox</a:t>
            </a:r>
            <a:endParaRPr lang="en-US">
              <a:ea typeface="+mn-lt"/>
              <a:cs typeface="+mn-lt"/>
            </a:endParaRPr>
          </a:p>
          <a:p>
            <a:pPr>
              <a:buClr>
                <a:srgbClr val="C00000"/>
              </a:buClr>
              <a:tabLst>
                <a:tab pos="393700" algn="l"/>
                <a:tab pos="394335" algn="l"/>
              </a:tabLst>
            </a:pPr>
            <a:r>
              <a:rPr lang="en-GB" sz="2000">
                <a:ea typeface="+mn-lt"/>
                <a:cs typeface="+mn-lt"/>
              </a:rPr>
              <a:t>Successfully launched new car and travel accessories category, opening opportunities with new customers and retail channels </a:t>
            </a:r>
            <a:endParaRPr lang="en-US">
              <a:ea typeface="+mn-lt"/>
              <a:cs typeface="+mn-lt"/>
            </a:endParaRPr>
          </a:p>
          <a:p>
            <a:pPr>
              <a:buClr>
                <a:srgbClr val="C00000"/>
              </a:buClr>
              <a:tabLst>
                <a:tab pos="393700" algn="l"/>
                <a:tab pos="394335" algn="l"/>
              </a:tabLst>
            </a:pPr>
            <a:r>
              <a:rPr lang="en-GB" sz="2000">
                <a:ea typeface="+mn-lt"/>
                <a:cs typeface="+mn-lt"/>
              </a:rPr>
              <a:t>Added 12 new customer accounts across UK and international markets during the last 12 months </a:t>
            </a:r>
            <a:endParaRPr lang="en-US">
              <a:ea typeface="+mn-lt"/>
              <a:cs typeface="+mn-lt"/>
            </a:endParaRPr>
          </a:p>
          <a:p>
            <a:pPr>
              <a:buClr>
                <a:srgbClr val="C00000"/>
              </a:buClr>
              <a:tabLst>
                <a:tab pos="393700" algn="l"/>
                <a:tab pos="394335" algn="l"/>
              </a:tabLst>
            </a:pPr>
            <a:r>
              <a:rPr lang="en-GB" sz="2000">
                <a:ea typeface="+mn-lt"/>
                <a:cs typeface="+mn-lt"/>
              </a:rPr>
              <a:t>Strong performance from key licensed brands including Disney, Marvel, Bluey, Hot Wheels and Sonic</a:t>
            </a:r>
            <a:endParaRPr lang="en-GB">
              <a:ea typeface="+mn-lt"/>
              <a:cs typeface="+mn-lt"/>
            </a:endParaRPr>
          </a:p>
          <a:p>
            <a:pPr>
              <a:buClr>
                <a:srgbClr val="C00000"/>
              </a:buClr>
              <a:tabLst>
                <a:tab pos="393700" algn="l"/>
                <a:tab pos="394335" algn="l"/>
              </a:tabLst>
            </a:pPr>
            <a:r>
              <a:rPr lang="en-GB" sz="2000">
                <a:ea typeface="+mn-lt"/>
                <a:cs typeface="+mn-lt"/>
              </a:rPr>
              <a:t>Over 200 new and refreshed products launched across wheeled, outdoor and preschool categories during the last 12 months </a:t>
            </a:r>
            <a:endParaRPr lang="en-GB">
              <a:ea typeface="+mn-lt"/>
              <a:cs typeface="+mn-lt"/>
            </a:endParaRPr>
          </a:p>
          <a:p>
            <a:pPr>
              <a:buClr>
                <a:srgbClr val="C00000"/>
              </a:buClr>
              <a:tabLst>
                <a:tab pos="393700" algn="l"/>
                <a:tab pos="394335" algn="l"/>
              </a:tabLst>
            </a:pPr>
            <a:r>
              <a:rPr lang="en-GB" sz="2000">
                <a:ea typeface="+mn-lt"/>
                <a:cs typeface="+mn-lt"/>
              </a:rPr>
              <a:t>Continued growth across FOB and European distribution channels, supported by dedicated international resource </a:t>
            </a:r>
            <a:endParaRPr lang="en-GB">
              <a:ea typeface="+mn-lt"/>
              <a:cs typeface="+mn-lt"/>
            </a:endParaRPr>
          </a:p>
          <a:p>
            <a:pPr>
              <a:buClr>
                <a:srgbClr val="C00000"/>
              </a:buClr>
              <a:tabLst>
                <a:tab pos="393700" algn="l"/>
                <a:tab pos="394335" algn="l"/>
              </a:tabLst>
            </a:pPr>
            <a:r>
              <a:rPr lang="en-GB" sz="2000">
                <a:ea typeface="+mn-lt"/>
                <a:cs typeface="+mn-lt"/>
              </a:rPr>
              <a:t>Positive early AW26 retailer engagement and exclusive programme discussions across UK and European customers</a:t>
            </a:r>
            <a:endParaRPr lang="en-GB">
              <a:ea typeface="+mn-lt"/>
              <a:cs typeface="+mn-lt"/>
            </a:endParaRPr>
          </a:p>
          <a:p>
            <a:pPr>
              <a:buClr>
                <a:srgbClr val="C00000"/>
              </a:buClr>
              <a:tabLst>
                <a:tab pos="393700" algn="l"/>
                <a:tab pos="394335" algn="l"/>
              </a:tabLst>
            </a:pPr>
            <a:endParaRPr lang="en-GB" sz="2000"/>
          </a:p>
          <a:p>
            <a:pPr marL="393065" indent="-285750">
              <a:buClr>
                <a:srgbClr val="C00000"/>
              </a:buClr>
              <a:tabLst>
                <a:tab pos="393700" algn="l"/>
                <a:tab pos="394335" algn="l"/>
              </a:tabLst>
            </a:pPr>
            <a:endParaRPr lang="en-GB" sz="2000">
              <a:latin typeface="Calibri" panose="020F0502020204030204" pitchFamily="34" charset="0"/>
              <a:ea typeface="Calibri" panose="020F0502020204030204" pitchFamily="34" charset="0"/>
              <a:cs typeface="Calibri" panose="020F0502020204030204" pitchFamily="34" charset="0"/>
            </a:endParaRPr>
          </a:p>
          <a:p>
            <a:pPr marL="107315" indent="0">
              <a:buClr>
                <a:srgbClr val="FF0000"/>
              </a:buClr>
              <a:buNone/>
            </a:pPr>
            <a:endParaRPr lang="en-GB" sz="1600">
              <a:latin typeface="Calibri"/>
              <a:ea typeface="Calibri"/>
              <a:cs typeface="Calibri"/>
            </a:endParaRPr>
          </a:p>
          <a:p>
            <a:pPr marL="0" indent="0">
              <a:buNone/>
            </a:pPr>
            <a:endParaRPr lang="en-GB"/>
          </a:p>
        </p:txBody>
      </p:sp>
      <p:pic>
        <p:nvPicPr>
          <p:cNvPr id="10" name="Picture 9" descr="Logo, company name&#10;&#10;Description automatically generated">
            <a:extLst>
              <a:ext uri="{FF2B5EF4-FFF2-40B4-BE49-F238E27FC236}">
                <a16:creationId xmlns:a16="http://schemas.microsoft.com/office/drawing/2014/main" id="{F9D0CDB0-A7B9-9A78-2FC6-1374E19908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2732" y="1096007"/>
            <a:ext cx="1729094" cy="1729094"/>
          </a:xfrm>
          <a:prstGeom prst="rect">
            <a:avLst/>
          </a:prstGeom>
        </p:spPr>
      </p:pic>
      <p:pic>
        <p:nvPicPr>
          <p:cNvPr id="25" name="Picture 24">
            <a:hlinkClick r:id="" action="ppaction://noaction"/>
            <a:extLst>
              <a:ext uri="{FF2B5EF4-FFF2-40B4-BE49-F238E27FC236}">
                <a16:creationId xmlns:a16="http://schemas.microsoft.com/office/drawing/2014/main" id="{2096AA93-5924-9DE2-C5A9-0D1C06B23E83}"/>
              </a:ext>
            </a:extLst>
          </p:cNvPr>
          <p:cNvPicPr>
            <a:picLocks noChangeAspect="1"/>
          </p:cNvPicPr>
          <p:nvPr/>
        </p:nvPicPr>
        <p:blipFill>
          <a:blip r:embed="rId3" cstate="screen">
            <a:duotone>
              <a:prstClr val="black"/>
              <a:srgbClr val="FF0000">
                <a:tint val="45000"/>
                <a:satMod val="400000"/>
              </a:srgbClr>
            </a:duotone>
            <a:extLst>
              <a:ext uri="{28A0092B-C50C-407E-A947-70E740481C1C}">
                <a14:useLocalDpi xmlns:a14="http://schemas.microsoft.com/office/drawing/2010/main"/>
              </a:ext>
            </a:extLst>
          </a:blip>
          <a:stretch>
            <a:fillRect/>
          </a:stretch>
        </p:blipFill>
        <p:spPr>
          <a:xfrm>
            <a:off x="7300344" y="1733276"/>
            <a:ext cx="1804363" cy="403537"/>
          </a:xfrm>
          <a:prstGeom prst="rect">
            <a:avLst/>
          </a:prstGeom>
        </p:spPr>
      </p:pic>
      <p:pic>
        <p:nvPicPr>
          <p:cNvPr id="4" name="Picture 3" descr="Kpop demon hunters logo png sticker, kpop netflix png, kpop hunters pn ...">
            <a:extLst>
              <a:ext uri="{FF2B5EF4-FFF2-40B4-BE49-F238E27FC236}">
                <a16:creationId xmlns:a16="http://schemas.microsoft.com/office/drawing/2014/main" id="{372E77EE-C526-7BF4-0E87-4E279F81B4E8}"/>
              </a:ext>
            </a:extLst>
          </p:cNvPr>
          <p:cNvPicPr>
            <a:picLocks noChangeAspect="1"/>
          </p:cNvPicPr>
          <p:nvPr/>
        </p:nvPicPr>
        <p:blipFill>
          <a:blip r:embed="rId4"/>
          <a:srcRect b="19279"/>
          <a:stretch>
            <a:fillRect/>
          </a:stretch>
        </p:blipFill>
        <p:spPr>
          <a:xfrm>
            <a:off x="381000" y="783464"/>
            <a:ext cx="1931831" cy="1554136"/>
          </a:xfrm>
          <a:prstGeom prst="rect">
            <a:avLst/>
          </a:prstGeom>
        </p:spPr>
      </p:pic>
      <p:pic>
        <p:nvPicPr>
          <p:cNvPr id="5" name="Picture 4" descr="Steal Brainrot">
            <a:extLst>
              <a:ext uri="{FF2B5EF4-FFF2-40B4-BE49-F238E27FC236}">
                <a16:creationId xmlns:a16="http://schemas.microsoft.com/office/drawing/2014/main" id="{4BF98F3E-C142-CFA6-A490-6C688F16D215}"/>
              </a:ext>
            </a:extLst>
          </p:cNvPr>
          <p:cNvPicPr>
            <a:picLocks noChangeAspect="1"/>
          </p:cNvPicPr>
          <p:nvPr/>
        </p:nvPicPr>
        <p:blipFill>
          <a:blip r:embed="rId5"/>
          <a:stretch>
            <a:fillRect/>
          </a:stretch>
        </p:blipFill>
        <p:spPr>
          <a:xfrm>
            <a:off x="2737833" y="813611"/>
            <a:ext cx="1691425" cy="575780"/>
          </a:xfrm>
          <a:prstGeom prst="rect">
            <a:avLst/>
          </a:prstGeom>
        </p:spPr>
      </p:pic>
      <p:pic>
        <p:nvPicPr>
          <p:cNvPr id="6" name="Picture 5" descr="Aston Martin confirm they will run only TWO days in F1 testing - GPFans.com">
            <a:extLst>
              <a:ext uri="{FF2B5EF4-FFF2-40B4-BE49-F238E27FC236}">
                <a16:creationId xmlns:a16="http://schemas.microsoft.com/office/drawing/2014/main" id="{C1CFD687-61BC-3487-8CDA-FF325CDB5151}"/>
              </a:ext>
            </a:extLst>
          </p:cNvPr>
          <p:cNvPicPr>
            <a:picLocks noChangeAspect="1"/>
          </p:cNvPicPr>
          <p:nvPr/>
        </p:nvPicPr>
        <p:blipFill>
          <a:blip r:embed="rId6"/>
          <a:stretch>
            <a:fillRect/>
          </a:stretch>
        </p:blipFill>
        <p:spPr>
          <a:xfrm>
            <a:off x="9514447" y="778635"/>
            <a:ext cx="2126623" cy="1523821"/>
          </a:xfrm>
          <a:prstGeom prst="rect">
            <a:avLst/>
          </a:prstGeom>
        </p:spPr>
      </p:pic>
      <p:pic>
        <p:nvPicPr>
          <p:cNvPr id="9" name="Picture 8" descr="A yellow text on a black background&#10;&#10;AI-generated content may be incorrect.">
            <a:extLst>
              <a:ext uri="{FF2B5EF4-FFF2-40B4-BE49-F238E27FC236}">
                <a16:creationId xmlns:a16="http://schemas.microsoft.com/office/drawing/2014/main" id="{7C2D9C21-07BA-B2C6-ECE3-BB97323D0E3B}"/>
              </a:ext>
            </a:extLst>
          </p:cNvPr>
          <p:cNvPicPr>
            <a:picLocks noChangeAspect="1"/>
          </p:cNvPicPr>
          <p:nvPr/>
        </p:nvPicPr>
        <p:blipFill>
          <a:blip r:embed="rId7"/>
          <a:stretch>
            <a:fillRect/>
          </a:stretch>
        </p:blipFill>
        <p:spPr>
          <a:xfrm>
            <a:off x="6933127" y="775968"/>
            <a:ext cx="2371862" cy="594543"/>
          </a:xfrm>
          <a:prstGeom prst="rect">
            <a:avLst/>
          </a:prstGeom>
        </p:spPr>
      </p:pic>
      <p:pic>
        <p:nvPicPr>
          <p:cNvPr id="13" name="Picture 12" descr="A blue and white logo&#10;&#10;AI-generated content may be incorrect.">
            <a:extLst>
              <a:ext uri="{FF2B5EF4-FFF2-40B4-BE49-F238E27FC236}">
                <a16:creationId xmlns:a16="http://schemas.microsoft.com/office/drawing/2014/main" id="{F503998C-9FA4-CE05-DCA6-6E824D43734F}"/>
              </a:ext>
            </a:extLst>
          </p:cNvPr>
          <p:cNvPicPr>
            <a:picLocks noChangeAspect="1"/>
          </p:cNvPicPr>
          <p:nvPr/>
        </p:nvPicPr>
        <p:blipFill>
          <a:blip r:embed="rId8"/>
          <a:stretch>
            <a:fillRect/>
          </a:stretch>
        </p:blipFill>
        <p:spPr>
          <a:xfrm>
            <a:off x="4888606" y="1736516"/>
            <a:ext cx="2043987" cy="456264"/>
          </a:xfrm>
          <a:prstGeom prst="rect">
            <a:avLst/>
          </a:prstGeom>
        </p:spPr>
      </p:pic>
      <p:pic>
        <p:nvPicPr>
          <p:cNvPr id="14" name="Picture 13" descr="MV Sports &amp; Leisure - Licensed Toys and Ride-Ons from MV Sports">
            <a:extLst>
              <a:ext uri="{FF2B5EF4-FFF2-40B4-BE49-F238E27FC236}">
                <a16:creationId xmlns:a16="http://schemas.microsoft.com/office/drawing/2014/main" id="{A9DDA1CE-8543-3232-9731-9A61BAEB86E3}"/>
              </a:ext>
            </a:extLst>
          </p:cNvPr>
          <p:cNvPicPr>
            <a:picLocks noChangeAspect="1"/>
          </p:cNvPicPr>
          <p:nvPr/>
        </p:nvPicPr>
        <p:blipFill>
          <a:blip r:embed="rId9"/>
          <a:stretch>
            <a:fillRect/>
          </a:stretch>
        </p:blipFill>
        <p:spPr>
          <a:xfrm>
            <a:off x="5168184" y="773000"/>
            <a:ext cx="1479998" cy="868788"/>
          </a:xfrm>
          <a:prstGeom prst="rect">
            <a:avLst/>
          </a:prstGeom>
        </p:spPr>
      </p:pic>
    </p:spTree>
    <p:extLst>
      <p:ext uri="{BB962C8B-B14F-4D97-AF65-F5344CB8AC3E}">
        <p14:creationId xmlns:p14="http://schemas.microsoft.com/office/powerpoint/2010/main" val="2765686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A3F28C-D2B3-44D5-0EAA-7021044AC185}"/>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4A26877-63E1-F0A2-1837-18BE5623F098}"/>
              </a:ext>
            </a:extLst>
          </p:cNvPr>
          <p:cNvSpPr/>
          <p:nvPr/>
        </p:nvSpPr>
        <p:spPr>
          <a:xfrm>
            <a:off x="175491" y="703922"/>
            <a:ext cx="11665989" cy="15670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0E6849E-5E4A-2818-F0B4-BFBC4DC13E10}"/>
              </a:ext>
            </a:extLst>
          </p:cNvPr>
          <p:cNvSpPr>
            <a:spLocks noGrp="1"/>
          </p:cNvSpPr>
          <p:nvPr>
            <p:ph type="title"/>
          </p:nvPr>
        </p:nvSpPr>
        <p:spPr/>
        <p:txBody>
          <a:bodyPr>
            <a:noAutofit/>
          </a:bodyPr>
          <a:lstStyle/>
          <a:p>
            <a:r>
              <a:rPr lang="en-US" sz="3200"/>
              <a:t>Bikes  </a:t>
            </a:r>
            <a:endParaRPr lang="en-GB" sz="3200"/>
          </a:p>
        </p:txBody>
      </p:sp>
      <p:sp>
        <p:nvSpPr>
          <p:cNvPr id="3" name="Content Placeholder 2">
            <a:extLst>
              <a:ext uri="{FF2B5EF4-FFF2-40B4-BE49-F238E27FC236}">
                <a16:creationId xmlns:a16="http://schemas.microsoft.com/office/drawing/2014/main" id="{292D177B-C2F5-A9D3-FA42-C06F8BB2AD5E}"/>
              </a:ext>
            </a:extLst>
          </p:cNvPr>
          <p:cNvSpPr>
            <a:spLocks noGrp="1"/>
          </p:cNvSpPr>
          <p:nvPr>
            <p:ph sz="half" idx="1"/>
          </p:nvPr>
        </p:nvSpPr>
        <p:spPr>
          <a:xfrm>
            <a:off x="964693" y="2439401"/>
            <a:ext cx="10087583" cy="4252352"/>
          </a:xfrm>
          <a:solidFill>
            <a:schemeClr val="bg1">
              <a:lumMod val="85000"/>
            </a:schemeClr>
          </a:solidFill>
        </p:spPr>
        <p:txBody>
          <a:bodyPr vert="horz" lIns="91440" tIns="45720" rIns="91440" bIns="45720" rtlCol="0" anchor="t">
            <a:normAutofit/>
          </a:bodyPr>
          <a:lstStyle/>
          <a:p>
            <a:pPr marL="393065" indent="-285750">
              <a:buClr>
                <a:srgbClr val="C00000"/>
              </a:buClr>
              <a:tabLst>
                <a:tab pos="393700" algn="l"/>
                <a:tab pos="394335" algn="l"/>
              </a:tabLst>
            </a:pPr>
            <a:r>
              <a:rPr lang="en-GB" sz="1700" dirty="0">
                <a:latin typeface="Aptos"/>
                <a:ea typeface="Calibri"/>
                <a:cs typeface="Calibri"/>
              </a:rPr>
              <a:t>Cementing our position as the leading distributor in affordable </a:t>
            </a:r>
            <a:r>
              <a:rPr lang="en-GB" sz="1700" dirty="0" err="1">
                <a:latin typeface="Aptos"/>
                <a:ea typeface="Calibri"/>
                <a:cs typeface="Calibri"/>
              </a:rPr>
              <a:t>eBikes</a:t>
            </a:r>
            <a:r>
              <a:rPr lang="en-GB" sz="1700" dirty="0">
                <a:latin typeface="Aptos"/>
                <a:ea typeface="Calibri"/>
                <a:cs typeface="Calibri"/>
              </a:rPr>
              <a:t> and mechanical bikes to national retailers and independent bike dealers</a:t>
            </a:r>
            <a:endParaRPr lang="en-GB" sz="1700" dirty="0">
              <a:latin typeface="Aptos"/>
            </a:endParaRPr>
          </a:p>
          <a:p>
            <a:pPr marL="393065" indent="-285750">
              <a:buClr>
                <a:srgbClr val="C00000"/>
              </a:buClr>
              <a:tabLst>
                <a:tab pos="393700" algn="l"/>
                <a:tab pos="394335" algn="l"/>
              </a:tabLst>
            </a:pPr>
            <a:r>
              <a:rPr lang="en-GB" sz="1700" dirty="0">
                <a:latin typeface="Aptos"/>
                <a:ea typeface="Calibri"/>
                <a:cs typeface="Calibri"/>
              </a:rPr>
              <a:t>Bringing a comprehensive range of </a:t>
            </a:r>
            <a:r>
              <a:rPr lang="en-GB" sz="1700" dirty="0" err="1">
                <a:latin typeface="Aptos"/>
                <a:ea typeface="Calibri"/>
                <a:cs typeface="Calibri"/>
              </a:rPr>
              <a:t>eBikes</a:t>
            </a:r>
            <a:r>
              <a:rPr lang="en-GB" sz="1700" dirty="0">
                <a:latin typeface="Aptos"/>
                <a:ea typeface="Calibri"/>
                <a:cs typeface="Calibri"/>
              </a:rPr>
              <a:t> to market covering all styles/disciplines from £999.99. Including 6 x models in the key sub-£1100 category and refreshed </a:t>
            </a:r>
            <a:r>
              <a:rPr lang="en-GB" sz="1700" dirty="0" err="1">
                <a:latin typeface="Aptos"/>
                <a:ea typeface="Calibri"/>
                <a:cs typeface="Calibri"/>
              </a:rPr>
              <a:t>eMTBs</a:t>
            </a:r>
            <a:endParaRPr lang="en-GB" sz="1700" dirty="0">
              <a:latin typeface="Aptos"/>
              <a:ea typeface="Calibri"/>
              <a:cs typeface="Calibri"/>
            </a:endParaRPr>
          </a:p>
          <a:p>
            <a:pPr marL="393065" indent="-285750">
              <a:buClr>
                <a:srgbClr val="C00000"/>
              </a:buClr>
              <a:tabLst>
                <a:tab pos="393700" algn="l"/>
                <a:tab pos="394335" algn="l"/>
              </a:tabLst>
            </a:pPr>
            <a:r>
              <a:rPr lang="en-GB" sz="1700" dirty="0">
                <a:latin typeface="Aptos"/>
                <a:ea typeface="Calibri"/>
                <a:cs typeface="Calibri"/>
              </a:rPr>
              <a:t>Capitalise on the opportunities in the premium lightweight kids’ bikes segment following the administration of Frog Bikes, onboarding an additional 15 UK dealers to date</a:t>
            </a:r>
            <a:endParaRPr lang="en-GB" dirty="0"/>
          </a:p>
          <a:p>
            <a:pPr marL="393065" indent="-285750">
              <a:buClr>
                <a:srgbClr val="C00000"/>
              </a:buClr>
              <a:tabLst>
                <a:tab pos="393700" algn="l"/>
                <a:tab pos="394335" algn="l"/>
              </a:tabLst>
            </a:pPr>
            <a:r>
              <a:rPr lang="en-GB" sz="1700" dirty="0">
                <a:latin typeface="Aptos"/>
                <a:ea typeface="Calibri"/>
                <a:cs typeface="Calibri"/>
              </a:rPr>
              <a:t>Introduce a new standalone Squish website, in the second half of the year, with dealer finder, sizing tool and Click &amp; Collect functionality</a:t>
            </a:r>
            <a:endParaRPr lang="en-US" sz="1700" dirty="0">
              <a:latin typeface="Aptos"/>
              <a:ea typeface="Calibri"/>
              <a:cs typeface="Calibri"/>
            </a:endParaRPr>
          </a:p>
          <a:p>
            <a:pPr marL="393065" indent="-285750">
              <a:buClr>
                <a:srgbClr val="C00000"/>
              </a:buClr>
              <a:tabLst>
                <a:tab pos="393700" algn="l"/>
                <a:tab pos="394335" algn="l"/>
              </a:tabLst>
            </a:pPr>
            <a:r>
              <a:rPr lang="en-GB" sz="1700" dirty="0">
                <a:latin typeface="Aptos"/>
                <a:ea typeface="Calibri"/>
                <a:cs typeface="Calibri"/>
              </a:rPr>
              <a:t>Launching a new range of entry price point adult/junior mechanical bikes and a refreshed range of BMX bikes in Q4</a:t>
            </a:r>
            <a:endParaRPr lang="en-US" sz="1700" dirty="0">
              <a:latin typeface="Aptos"/>
              <a:ea typeface="Calibri"/>
              <a:cs typeface="Calibri"/>
            </a:endParaRPr>
          </a:p>
          <a:p>
            <a:pPr marL="393065" indent="-285750">
              <a:buClr>
                <a:srgbClr val="C00000"/>
              </a:buClr>
              <a:tabLst>
                <a:tab pos="393700" algn="l"/>
                <a:tab pos="394335" algn="l"/>
              </a:tabLst>
            </a:pPr>
            <a:r>
              <a:rPr lang="en-US" sz="1700" dirty="0">
                <a:latin typeface="Aptos"/>
                <a:ea typeface="Calibri"/>
                <a:cs typeface="Calibri"/>
              </a:rPr>
              <a:t>Expanding our European presence by introducing our bike portfolio through varied distribution channels, led by our new Head of International Sales</a:t>
            </a:r>
            <a:endParaRPr lang="en-US" sz="1700" dirty="0">
              <a:latin typeface="Aptos"/>
            </a:endParaRPr>
          </a:p>
          <a:p>
            <a:pPr marL="393065" indent="-285750">
              <a:buClr>
                <a:srgbClr val="C00000"/>
              </a:buClr>
              <a:tabLst>
                <a:tab pos="393700" algn="l"/>
                <a:tab pos="394335" algn="l"/>
              </a:tabLst>
            </a:pPr>
            <a:r>
              <a:rPr lang="en-US" sz="1700" dirty="0">
                <a:latin typeface="Aptos"/>
                <a:ea typeface="Calibri"/>
                <a:cs typeface="Calibri"/>
              </a:rPr>
              <a:t>Electric Life will expand its retail proposition in Summer 2026 with the addition of globally </a:t>
            </a:r>
            <a:r>
              <a:rPr lang="en-US" sz="1700" dirty="0" err="1">
                <a:latin typeface="Aptos"/>
                <a:ea typeface="Calibri"/>
                <a:cs typeface="Calibri"/>
              </a:rPr>
              <a:t>recognised</a:t>
            </a:r>
            <a:r>
              <a:rPr lang="en-US" sz="1700" dirty="0">
                <a:latin typeface="Aptos"/>
                <a:ea typeface="Calibri"/>
                <a:cs typeface="Calibri"/>
              </a:rPr>
              <a:t> brand, Scott</a:t>
            </a:r>
          </a:p>
          <a:p>
            <a:pPr marL="450215">
              <a:buClr>
                <a:srgbClr val="C00000"/>
              </a:buClr>
              <a:tabLst>
                <a:tab pos="393700" algn="l"/>
                <a:tab pos="394335" algn="l"/>
              </a:tabLst>
            </a:pPr>
            <a:endParaRPr lang="en-US" sz="1700" dirty="0">
              <a:highlight>
                <a:srgbClr val="FFFF00"/>
              </a:highlight>
              <a:latin typeface="Calibri"/>
              <a:ea typeface="Calibri"/>
              <a:cs typeface="Calibri"/>
            </a:endParaRPr>
          </a:p>
          <a:p>
            <a:pPr marL="393065" indent="-285750">
              <a:buClr>
                <a:srgbClr val="FF0000"/>
              </a:buClr>
              <a:tabLst>
                <a:tab pos="393700" algn="l"/>
                <a:tab pos="394335" algn="l"/>
              </a:tabLst>
            </a:pPr>
            <a:endParaRPr lang="en-GB" sz="1700" dirty="0">
              <a:highlight>
                <a:srgbClr val="FFFF00"/>
              </a:highlight>
              <a:latin typeface="Calibri"/>
              <a:ea typeface="Calibri"/>
              <a:cs typeface="Calibri"/>
            </a:endParaRPr>
          </a:p>
          <a:p>
            <a:endParaRPr lang="en-GB" sz="1700" dirty="0">
              <a:highlight>
                <a:srgbClr val="FFFF00"/>
              </a:highlight>
              <a:latin typeface="Aptos" panose="02110004020202020204"/>
              <a:ea typeface="Calibri"/>
              <a:cs typeface="Calibri"/>
            </a:endParaRPr>
          </a:p>
        </p:txBody>
      </p:sp>
      <p:pic>
        <p:nvPicPr>
          <p:cNvPr id="8" name="Picture 7" descr="A bicycle with a basket on the front&#10;&#10;AI-generated content may be incorrect.">
            <a:extLst>
              <a:ext uri="{FF2B5EF4-FFF2-40B4-BE49-F238E27FC236}">
                <a16:creationId xmlns:a16="http://schemas.microsoft.com/office/drawing/2014/main" id="{484E9562-2CCD-478B-2DDB-3B62A2013AD0}"/>
              </a:ext>
            </a:extLst>
          </p:cNvPr>
          <p:cNvPicPr>
            <a:picLocks noChangeAspect="1"/>
          </p:cNvPicPr>
          <p:nvPr/>
        </p:nvPicPr>
        <p:blipFill>
          <a:blip r:embed="rId2"/>
          <a:srcRect l="3295" t="529" r="-392" b="1125"/>
          <a:stretch>
            <a:fillRect/>
          </a:stretch>
        </p:blipFill>
        <p:spPr>
          <a:xfrm>
            <a:off x="9375275" y="731338"/>
            <a:ext cx="2315389" cy="1565726"/>
          </a:xfrm>
          <a:prstGeom prst="rect">
            <a:avLst/>
          </a:prstGeom>
        </p:spPr>
      </p:pic>
      <p:pic>
        <p:nvPicPr>
          <p:cNvPr id="16" name="Picture 15" descr="A cartoon character with a helmet on&#10;&#10;AI-generated content may be incorrect.">
            <a:extLst>
              <a:ext uri="{FF2B5EF4-FFF2-40B4-BE49-F238E27FC236}">
                <a16:creationId xmlns:a16="http://schemas.microsoft.com/office/drawing/2014/main" id="{6E59E093-E609-DD72-4DDD-6780FDADFCE8}"/>
              </a:ext>
            </a:extLst>
          </p:cNvPr>
          <p:cNvPicPr>
            <a:picLocks noChangeAspect="1"/>
          </p:cNvPicPr>
          <p:nvPr/>
        </p:nvPicPr>
        <p:blipFill>
          <a:blip r:embed="rId3"/>
          <a:stretch>
            <a:fillRect/>
          </a:stretch>
        </p:blipFill>
        <p:spPr>
          <a:xfrm>
            <a:off x="4043670" y="675934"/>
            <a:ext cx="3357197" cy="1703997"/>
          </a:xfrm>
          <a:prstGeom prst="rect">
            <a:avLst/>
          </a:prstGeom>
        </p:spPr>
      </p:pic>
      <p:pic>
        <p:nvPicPr>
          <p:cNvPr id="5" name="Picture 4" descr="A child riding a bike&#10;&#10;AI-generated content may be incorrect.">
            <a:extLst>
              <a:ext uri="{FF2B5EF4-FFF2-40B4-BE49-F238E27FC236}">
                <a16:creationId xmlns:a16="http://schemas.microsoft.com/office/drawing/2014/main" id="{0B156F4E-011E-0B54-5D88-C6EB8E8E0455}"/>
              </a:ext>
            </a:extLst>
          </p:cNvPr>
          <p:cNvPicPr>
            <a:picLocks noChangeAspect="1"/>
          </p:cNvPicPr>
          <p:nvPr/>
        </p:nvPicPr>
        <p:blipFill>
          <a:blip r:embed="rId4"/>
          <a:stretch>
            <a:fillRect/>
          </a:stretch>
        </p:blipFill>
        <p:spPr>
          <a:xfrm>
            <a:off x="2596027" y="734123"/>
            <a:ext cx="1359285" cy="1561171"/>
          </a:xfrm>
          <a:prstGeom prst="rect">
            <a:avLst/>
          </a:prstGeom>
        </p:spPr>
      </p:pic>
      <p:pic>
        <p:nvPicPr>
          <p:cNvPr id="6" name="Picture 5" descr="A person riding a bike&#10;&#10;AI-generated content may be incorrect.">
            <a:extLst>
              <a:ext uri="{FF2B5EF4-FFF2-40B4-BE49-F238E27FC236}">
                <a16:creationId xmlns:a16="http://schemas.microsoft.com/office/drawing/2014/main" id="{21883E09-B1E4-9D89-1D51-49D0DB48466C}"/>
              </a:ext>
            </a:extLst>
          </p:cNvPr>
          <p:cNvPicPr>
            <a:picLocks noChangeAspect="1"/>
          </p:cNvPicPr>
          <p:nvPr/>
        </p:nvPicPr>
        <p:blipFill>
          <a:blip r:embed="rId5"/>
          <a:stretch>
            <a:fillRect/>
          </a:stretch>
        </p:blipFill>
        <p:spPr>
          <a:xfrm>
            <a:off x="7425900" y="735283"/>
            <a:ext cx="1856446" cy="1558848"/>
          </a:xfrm>
          <a:prstGeom prst="rect">
            <a:avLst/>
          </a:prstGeom>
        </p:spPr>
      </p:pic>
      <p:pic>
        <p:nvPicPr>
          <p:cNvPr id="9" name="Picture 8" descr="A black bicycle on a dirt path with trees in the background&#10;&#10;AI-generated content may be incorrect.">
            <a:extLst>
              <a:ext uri="{FF2B5EF4-FFF2-40B4-BE49-F238E27FC236}">
                <a16:creationId xmlns:a16="http://schemas.microsoft.com/office/drawing/2014/main" id="{719F8F50-C7E9-EF26-54BF-131E2E40BFC3}"/>
              </a:ext>
            </a:extLst>
          </p:cNvPr>
          <p:cNvPicPr>
            <a:picLocks noChangeAspect="1"/>
          </p:cNvPicPr>
          <p:nvPr/>
        </p:nvPicPr>
        <p:blipFill>
          <a:blip r:embed="rId6"/>
          <a:srcRect l="7797" t="17966" r="8273" b="17288"/>
          <a:stretch>
            <a:fillRect/>
          </a:stretch>
        </p:blipFill>
        <p:spPr>
          <a:xfrm>
            <a:off x="486937" y="737838"/>
            <a:ext cx="1986420" cy="1553083"/>
          </a:xfrm>
          <a:prstGeom prst="rect">
            <a:avLst/>
          </a:prstGeom>
        </p:spPr>
      </p:pic>
    </p:spTree>
    <p:extLst>
      <p:ext uri="{BB962C8B-B14F-4D97-AF65-F5344CB8AC3E}">
        <p14:creationId xmlns:p14="http://schemas.microsoft.com/office/powerpoint/2010/main" val="2374249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6C6BAF-1403-DDB3-61DE-C886279B64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DEBD07-D9B1-C081-BBE0-396058803258}"/>
              </a:ext>
            </a:extLst>
          </p:cNvPr>
          <p:cNvSpPr>
            <a:spLocks noGrp="1"/>
          </p:cNvSpPr>
          <p:nvPr>
            <p:ph type="title"/>
          </p:nvPr>
        </p:nvSpPr>
        <p:spPr/>
        <p:txBody>
          <a:bodyPr>
            <a:noAutofit/>
          </a:bodyPr>
          <a:lstStyle/>
          <a:p>
            <a:r>
              <a:rPr lang="en-US" sz="3200"/>
              <a:t>Golf  </a:t>
            </a:r>
            <a:endParaRPr lang="en-GB" sz="3200"/>
          </a:p>
        </p:txBody>
      </p:sp>
      <p:sp>
        <p:nvSpPr>
          <p:cNvPr id="3" name="Content Placeholder 2">
            <a:extLst>
              <a:ext uri="{FF2B5EF4-FFF2-40B4-BE49-F238E27FC236}">
                <a16:creationId xmlns:a16="http://schemas.microsoft.com/office/drawing/2014/main" id="{83022183-B722-3DD0-2C54-085042B6357F}"/>
              </a:ext>
            </a:extLst>
          </p:cNvPr>
          <p:cNvSpPr>
            <a:spLocks noGrp="1"/>
          </p:cNvSpPr>
          <p:nvPr>
            <p:ph sz="half" idx="1"/>
          </p:nvPr>
        </p:nvSpPr>
        <p:spPr>
          <a:xfrm>
            <a:off x="964693" y="2439401"/>
            <a:ext cx="10087583" cy="4252352"/>
          </a:xfrm>
          <a:solidFill>
            <a:schemeClr val="bg1">
              <a:lumMod val="85000"/>
            </a:schemeClr>
          </a:solidFill>
        </p:spPr>
        <p:txBody>
          <a:bodyPr vert="horz" lIns="91440" tIns="45720" rIns="91440" bIns="45720" rtlCol="0" anchor="t">
            <a:normAutofit lnSpcReduction="10000"/>
          </a:bodyPr>
          <a:lstStyle/>
          <a:p>
            <a:pPr marL="107315" indent="0">
              <a:buNone/>
              <a:tabLst>
                <a:tab pos="393700" algn="l"/>
                <a:tab pos="394335" algn="l"/>
              </a:tabLst>
            </a:pPr>
            <a:r>
              <a:rPr lang="en-GB" sz="1800" b="1" dirty="0">
                <a:latin typeface="Aptos"/>
                <a:ea typeface="Calibri"/>
                <a:cs typeface="Calibri"/>
              </a:rPr>
              <a:t> Ben Sayers</a:t>
            </a:r>
            <a:endParaRPr lang="en-US" sz="1800" dirty="0"/>
          </a:p>
          <a:p>
            <a:pPr marL="393065" indent="-285750">
              <a:buClr>
                <a:srgbClr val="C00000"/>
              </a:buClr>
              <a:tabLst>
                <a:tab pos="393700" algn="l"/>
                <a:tab pos="394335" algn="l"/>
              </a:tabLst>
            </a:pPr>
            <a:r>
              <a:rPr lang="en-GB" sz="1700" dirty="0">
                <a:latin typeface="Aptos"/>
                <a:ea typeface="Calibri"/>
                <a:cs typeface="Calibri"/>
              </a:rPr>
              <a:t>Embed our new range of value-for-money package sets in key national and specialist retailers to grow market share</a:t>
            </a:r>
          </a:p>
          <a:p>
            <a:pPr marL="393065" indent="-285750">
              <a:buClr>
                <a:srgbClr val="C00000"/>
              </a:buClr>
              <a:tabLst>
                <a:tab pos="393700" algn="l"/>
                <a:tab pos="394335" algn="l"/>
              </a:tabLst>
            </a:pPr>
            <a:r>
              <a:rPr lang="en-GB" sz="1700" dirty="0">
                <a:latin typeface="Aptos"/>
                <a:ea typeface="Calibri"/>
                <a:cs typeface="Calibri"/>
              </a:rPr>
              <a:t>Transition more key accounts to direct container purchasing with a focus on exclusive product options/colour ways</a:t>
            </a:r>
            <a:endParaRPr lang="en-US" sz="1700" dirty="0">
              <a:latin typeface="Aptos"/>
              <a:ea typeface="Calibri"/>
              <a:cs typeface="Calibri"/>
            </a:endParaRPr>
          </a:p>
          <a:p>
            <a:pPr marL="393065" indent="-285750">
              <a:buClr>
                <a:srgbClr val="C00000"/>
              </a:buClr>
              <a:buFont typeface="Arial" panose="020B0604020202020204" pitchFamily="34" charset="0"/>
              <a:buChar char="•"/>
              <a:tabLst>
                <a:tab pos="393700" algn="l"/>
                <a:tab pos="394335" algn="l"/>
              </a:tabLst>
            </a:pPr>
            <a:r>
              <a:rPr lang="en-GB" sz="1700" dirty="0">
                <a:latin typeface="Aptos"/>
                <a:ea typeface="Calibri"/>
                <a:cs typeface="Calibri"/>
              </a:rPr>
              <a:t>Expand domestic range representation with new on-course and off-course retailers</a:t>
            </a:r>
          </a:p>
          <a:p>
            <a:pPr marL="393065" indent="-285750">
              <a:buClr>
                <a:srgbClr val="C00000"/>
              </a:buClr>
              <a:tabLst>
                <a:tab pos="393700" algn="l"/>
                <a:tab pos="394335" algn="l"/>
              </a:tabLst>
            </a:pPr>
            <a:r>
              <a:rPr lang="en-GB" sz="1700" dirty="0">
                <a:latin typeface="Aptos"/>
                <a:ea typeface="Calibri"/>
                <a:cs typeface="Calibri"/>
              </a:rPr>
              <a:t>Accelerating international growth with European golf distributors &amp; retailers</a:t>
            </a:r>
          </a:p>
          <a:p>
            <a:pPr marL="393065" indent="-285750">
              <a:buClr>
                <a:srgbClr val="C00000"/>
              </a:buClr>
              <a:tabLst>
                <a:tab pos="393700" algn="l"/>
                <a:tab pos="394335" algn="l"/>
              </a:tabLst>
            </a:pPr>
            <a:r>
              <a:rPr lang="en-GB" sz="1700" dirty="0">
                <a:latin typeface="Aptos"/>
                <a:ea typeface="Calibri"/>
                <a:cs typeface="Calibri"/>
              </a:rPr>
              <a:t>Ongoing development of the next generation of electric trolleys</a:t>
            </a:r>
            <a:endParaRPr lang="en-US" sz="1700" dirty="0">
              <a:latin typeface="Aptos"/>
              <a:ea typeface="Calibri"/>
              <a:cs typeface="Calibri"/>
            </a:endParaRPr>
          </a:p>
          <a:p>
            <a:pPr marL="393065" indent="-285750">
              <a:buClr>
                <a:srgbClr val="C00000"/>
              </a:buClr>
              <a:tabLst>
                <a:tab pos="393700" algn="l"/>
                <a:tab pos="394335" algn="l"/>
              </a:tabLst>
            </a:pPr>
            <a:endParaRPr lang="en-GB" sz="600" dirty="0">
              <a:latin typeface="Aptos"/>
              <a:ea typeface="Calibri"/>
              <a:cs typeface="Calibri"/>
            </a:endParaRPr>
          </a:p>
          <a:p>
            <a:pPr marL="107315" indent="0">
              <a:buNone/>
              <a:tabLst>
                <a:tab pos="393700" algn="l"/>
                <a:tab pos="394335" algn="l"/>
              </a:tabLst>
            </a:pPr>
            <a:r>
              <a:rPr lang="en-US" sz="1800" b="1" dirty="0">
                <a:latin typeface="Aptos"/>
                <a:ea typeface="Calibri"/>
                <a:cs typeface="Calibri"/>
              </a:rPr>
              <a:t>    Pro Rider</a:t>
            </a:r>
            <a:endParaRPr lang="en-GB" sz="1800" dirty="0"/>
          </a:p>
          <a:p>
            <a:pPr marL="393065" indent="-285750">
              <a:buClr>
                <a:srgbClr val="C00000"/>
              </a:buClr>
              <a:tabLst>
                <a:tab pos="393700" algn="l"/>
                <a:tab pos="394335" algn="l"/>
              </a:tabLst>
            </a:pPr>
            <a:r>
              <a:rPr lang="en-GB" sz="1700" dirty="0">
                <a:latin typeface="Aptos"/>
                <a:ea typeface="Calibri"/>
                <a:cs typeface="Calibri"/>
              </a:rPr>
              <a:t>Cementing ourselves as the best value-for-money electric golf trolley brand in the market.</a:t>
            </a:r>
          </a:p>
          <a:p>
            <a:pPr marL="393065" indent="-285750">
              <a:buClr>
                <a:srgbClr val="C00000"/>
              </a:buClr>
              <a:tabLst>
                <a:tab pos="393700" algn="l"/>
                <a:tab pos="394335" algn="l"/>
              </a:tabLst>
            </a:pPr>
            <a:r>
              <a:rPr lang="en-GB" sz="1700" dirty="0">
                <a:latin typeface="Aptos"/>
                <a:ea typeface="Calibri"/>
                <a:cs typeface="Calibri"/>
              </a:rPr>
              <a:t>Trade reactively across own-brand  websites and marketplaces due to our focus on stable year-round product availability</a:t>
            </a:r>
          </a:p>
          <a:p>
            <a:pPr marL="393065" indent="-285750">
              <a:buClr>
                <a:srgbClr val="C00000"/>
              </a:buClr>
              <a:buFont typeface="Arial" panose="020B0604020202020204" pitchFamily="34" charset="0"/>
              <a:buChar char="•"/>
              <a:tabLst>
                <a:tab pos="393700" algn="l"/>
                <a:tab pos="394335" algn="l"/>
              </a:tabLst>
            </a:pPr>
            <a:r>
              <a:rPr lang="en-US" sz="1700" dirty="0">
                <a:latin typeface="Aptos"/>
                <a:ea typeface="Calibri"/>
                <a:cs typeface="Calibri"/>
              </a:rPr>
              <a:t>Introducing electric trolleys and junior package sets into additional national retailers</a:t>
            </a:r>
            <a:endParaRPr lang="en-GB" sz="1700" dirty="0"/>
          </a:p>
          <a:p>
            <a:pPr marL="450215">
              <a:buClr>
                <a:srgbClr val="C00000"/>
              </a:buClr>
              <a:tabLst>
                <a:tab pos="393700" algn="l"/>
                <a:tab pos="394335" algn="l"/>
              </a:tabLst>
            </a:pPr>
            <a:endParaRPr lang="en-US" sz="1700" dirty="0">
              <a:highlight>
                <a:srgbClr val="FFFF00"/>
              </a:highlight>
              <a:latin typeface="Calibri"/>
              <a:ea typeface="Calibri"/>
              <a:cs typeface="Calibri"/>
            </a:endParaRPr>
          </a:p>
          <a:p>
            <a:pPr marL="393065" indent="-285750">
              <a:buClr>
                <a:srgbClr val="FF0000"/>
              </a:buClr>
              <a:tabLst>
                <a:tab pos="393700" algn="l"/>
                <a:tab pos="394335" algn="l"/>
              </a:tabLst>
            </a:pPr>
            <a:endParaRPr lang="en-GB" sz="1700" dirty="0">
              <a:highlight>
                <a:srgbClr val="FFFF00"/>
              </a:highlight>
              <a:latin typeface="Calibri"/>
              <a:ea typeface="Calibri"/>
              <a:cs typeface="Calibri"/>
            </a:endParaRPr>
          </a:p>
          <a:p>
            <a:endParaRPr lang="en-GB" sz="1700" dirty="0">
              <a:highlight>
                <a:srgbClr val="FFFF00"/>
              </a:highlight>
              <a:latin typeface="Aptos" panose="02110004020202020204"/>
              <a:ea typeface="Calibri"/>
              <a:cs typeface="Calibri"/>
            </a:endParaRPr>
          </a:p>
        </p:txBody>
      </p:sp>
      <p:pic>
        <p:nvPicPr>
          <p:cNvPr id="5" name="Picture 4" descr="A golf clubs in a bag&#10;&#10;AI-generated content may be incorrect.">
            <a:extLst>
              <a:ext uri="{FF2B5EF4-FFF2-40B4-BE49-F238E27FC236}">
                <a16:creationId xmlns:a16="http://schemas.microsoft.com/office/drawing/2014/main" id="{03FDD190-FF87-C50C-7BE9-6EA9CC616059}"/>
              </a:ext>
            </a:extLst>
          </p:cNvPr>
          <p:cNvPicPr>
            <a:picLocks noChangeAspect="1"/>
          </p:cNvPicPr>
          <p:nvPr/>
        </p:nvPicPr>
        <p:blipFill>
          <a:blip r:embed="rId2"/>
          <a:stretch>
            <a:fillRect/>
          </a:stretch>
        </p:blipFill>
        <p:spPr>
          <a:xfrm>
            <a:off x="474167" y="692640"/>
            <a:ext cx="2101010" cy="1572846"/>
          </a:xfrm>
          <a:prstGeom prst="rect">
            <a:avLst/>
          </a:prstGeom>
        </p:spPr>
      </p:pic>
      <p:pic>
        <p:nvPicPr>
          <p:cNvPr id="9" name="Picture 8" descr="A pair of golf clubs on a green field&#10;&#10;AI-generated content may be incorrect.">
            <a:extLst>
              <a:ext uri="{FF2B5EF4-FFF2-40B4-BE49-F238E27FC236}">
                <a16:creationId xmlns:a16="http://schemas.microsoft.com/office/drawing/2014/main" id="{9A2931A3-6B0E-6F06-C4EC-B4CBAFE12D97}"/>
              </a:ext>
            </a:extLst>
          </p:cNvPr>
          <p:cNvPicPr>
            <a:picLocks noChangeAspect="1"/>
          </p:cNvPicPr>
          <p:nvPr/>
        </p:nvPicPr>
        <p:blipFill>
          <a:blip r:embed="rId3"/>
          <a:stretch>
            <a:fillRect/>
          </a:stretch>
        </p:blipFill>
        <p:spPr>
          <a:xfrm>
            <a:off x="9617495" y="692639"/>
            <a:ext cx="2101011" cy="1572847"/>
          </a:xfrm>
          <a:prstGeom prst="rect">
            <a:avLst/>
          </a:prstGeom>
        </p:spPr>
      </p:pic>
      <p:pic>
        <p:nvPicPr>
          <p:cNvPr id="11" name="Picture 10" descr="Two men pushing golf carts on a path&#10;&#10;AI-generated content may be incorrect.">
            <a:extLst>
              <a:ext uri="{FF2B5EF4-FFF2-40B4-BE49-F238E27FC236}">
                <a16:creationId xmlns:a16="http://schemas.microsoft.com/office/drawing/2014/main" id="{23080ECA-D9F9-3073-08A4-BF51A6DE0AA8}"/>
              </a:ext>
            </a:extLst>
          </p:cNvPr>
          <p:cNvPicPr>
            <a:picLocks noChangeAspect="1"/>
          </p:cNvPicPr>
          <p:nvPr/>
        </p:nvPicPr>
        <p:blipFill>
          <a:blip r:embed="rId4"/>
          <a:srcRect l="66491" t="-6" b="623"/>
          <a:stretch>
            <a:fillRect/>
          </a:stretch>
        </p:blipFill>
        <p:spPr>
          <a:xfrm>
            <a:off x="2718613" y="702310"/>
            <a:ext cx="2254688" cy="1562459"/>
          </a:xfrm>
          <a:prstGeom prst="rect">
            <a:avLst/>
          </a:prstGeom>
        </p:spPr>
      </p:pic>
      <p:pic>
        <p:nvPicPr>
          <p:cNvPr id="14" name="Picture 13" descr="A golf bag on a golf course&#10;&#10;AI-generated content may be incorrect.">
            <a:extLst>
              <a:ext uri="{FF2B5EF4-FFF2-40B4-BE49-F238E27FC236}">
                <a16:creationId xmlns:a16="http://schemas.microsoft.com/office/drawing/2014/main" id="{CC2069D6-1DAE-9369-6EAE-B8903518CC90}"/>
              </a:ext>
            </a:extLst>
          </p:cNvPr>
          <p:cNvPicPr>
            <a:picLocks noChangeAspect="1"/>
          </p:cNvPicPr>
          <p:nvPr/>
        </p:nvPicPr>
        <p:blipFill>
          <a:blip r:embed="rId5"/>
          <a:srcRect l="24221" t="-202" r="346" b="202"/>
          <a:stretch>
            <a:fillRect/>
          </a:stretch>
        </p:blipFill>
        <p:spPr>
          <a:xfrm>
            <a:off x="5110946" y="713568"/>
            <a:ext cx="2097281" cy="1566322"/>
          </a:xfrm>
          <a:prstGeom prst="rect">
            <a:avLst/>
          </a:prstGeom>
        </p:spPr>
      </p:pic>
      <p:pic>
        <p:nvPicPr>
          <p:cNvPr id="6" name="Picture 5" descr="A person standing on a golf course with a golf bag&#10;&#10;AI-generated content may be incorrect.">
            <a:extLst>
              <a:ext uri="{FF2B5EF4-FFF2-40B4-BE49-F238E27FC236}">
                <a16:creationId xmlns:a16="http://schemas.microsoft.com/office/drawing/2014/main" id="{9B83E459-A5E8-8B00-98F6-4D7576D65762}"/>
              </a:ext>
            </a:extLst>
          </p:cNvPr>
          <p:cNvPicPr>
            <a:picLocks noChangeAspect="1"/>
          </p:cNvPicPr>
          <p:nvPr/>
        </p:nvPicPr>
        <p:blipFill>
          <a:blip r:embed="rId6"/>
          <a:stretch>
            <a:fillRect/>
          </a:stretch>
        </p:blipFill>
        <p:spPr>
          <a:xfrm>
            <a:off x="7349923" y="713772"/>
            <a:ext cx="2102735" cy="1572230"/>
          </a:xfrm>
          <a:prstGeom prst="rect">
            <a:avLst/>
          </a:prstGeom>
        </p:spPr>
      </p:pic>
    </p:spTree>
    <p:extLst>
      <p:ext uri="{BB962C8B-B14F-4D97-AF65-F5344CB8AC3E}">
        <p14:creationId xmlns:p14="http://schemas.microsoft.com/office/powerpoint/2010/main" val="3898076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E6E65F8-2BB8-DBBD-5A02-740857BE9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65AC11-2D96-AD91-9B88-FE79C924D77A}"/>
              </a:ext>
            </a:extLst>
          </p:cNvPr>
          <p:cNvSpPr>
            <a:spLocks noGrp="1"/>
          </p:cNvSpPr>
          <p:nvPr>
            <p:ph type="title"/>
          </p:nvPr>
        </p:nvSpPr>
        <p:spPr/>
        <p:txBody>
          <a:bodyPr>
            <a:noAutofit/>
          </a:bodyPr>
          <a:lstStyle/>
          <a:p>
            <a:r>
              <a:rPr lang="en-US" sz="3200"/>
              <a:t>Home &amp; Garden   </a:t>
            </a:r>
            <a:endParaRPr lang="en-GB" sz="3200"/>
          </a:p>
        </p:txBody>
      </p:sp>
      <p:sp>
        <p:nvSpPr>
          <p:cNvPr id="3" name="Content Placeholder 2">
            <a:extLst>
              <a:ext uri="{FF2B5EF4-FFF2-40B4-BE49-F238E27FC236}">
                <a16:creationId xmlns:a16="http://schemas.microsoft.com/office/drawing/2014/main" id="{54ED5BFD-C4A4-5076-CE01-FE081D1B8861}"/>
              </a:ext>
            </a:extLst>
          </p:cNvPr>
          <p:cNvSpPr>
            <a:spLocks noGrp="1"/>
          </p:cNvSpPr>
          <p:nvPr>
            <p:ph sz="half" idx="1"/>
          </p:nvPr>
        </p:nvSpPr>
        <p:spPr>
          <a:xfrm>
            <a:off x="964693" y="2439401"/>
            <a:ext cx="10087583" cy="4252352"/>
          </a:xfrm>
          <a:solidFill>
            <a:schemeClr val="bg1">
              <a:lumMod val="85000"/>
            </a:schemeClr>
          </a:solidFill>
        </p:spPr>
        <p:txBody>
          <a:bodyPr vert="horz" lIns="91440" tIns="45720" rIns="91440" bIns="45720" rtlCol="0" anchor="t">
            <a:normAutofit/>
          </a:bodyPr>
          <a:lstStyle/>
          <a:p>
            <a:pPr marL="107315" indent="0">
              <a:buClr>
                <a:srgbClr val="FF0000"/>
              </a:buClr>
              <a:buNone/>
            </a:pPr>
            <a:endParaRPr lang="en-GB" sz="1600" dirty="0">
              <a:latin typeface="Calibri"/>
              <a:ea typeface="Calibri"/>
              <a:cs typeface="Calibri"/>
            </a:endParaRPr>
          </a:p>
          <a:p>
            <a:pPr marL="285750" indent="-285750">
              <a:buClr>
                <a:srgbClr val="C00000"/>
              </a:buClr>
              <a:tabLst>
                <a:tab pos="393700" algn="l"/>
                <a:tab pos="394335" algn="l"/>
              </a:tabLst>
            </a:pPr>
            <a:r>
              <a:rPr lang="en-US" sz="1800" dirty="0">
                <a:latin typeface="Aptos"/>
                <a:ea typeface="Calibri"/>
                <a:cs typeface="Calibri"/>
              </a:rPr>
              <a:t>Expanding core categories: cooling, outdoor living, parasols, awnings and outdoor heating</a:t>
            </a:r>
          </a:p>
          <a:p>
            <a:pPr marL="285750" indent="-285750">
              <a:buClr>
                <a:srgbClr val="C00000"/>
              </a:buClr>
              <a:tabLst>
                <a:tab pos="393700" algn="l"/>
                <a:tab pos="394335" algn="l"/>
              </a:tabLst>
            </a:pPr>
            <a:r>
              <a:rPr lang="en-US" sz="1800" dirty="0">
                <a:latin typeface="Aptos"/>
                <a:ea typeface="Calibri"/>
                <a:cs typeface="Calibri"/>
              </a:rPr>
              <a:t>New launches in Q2/Q3 across indoor heating, metal &amp; wooden storage </a:t>
            </a:r>
            <a:endParaRPr lang="en-US" dirty="0"/>
          </a:p>
          <a:p>
            <a:pPr marL="285750" indent="-285750">
              <a:buClr>
                <a:srgbClr val="C00000"/>
              </a:buClr>
              <a:tabLst>
                <a:tab pos="393700" algn="l"/>
                <a:tab pos="394335" algn="l"/>
              </a:tabLst>
            </a:pPr>
            <a:r>
              <a:rPr lang="en-US" sz="1800" dirty="0">
                <a:latin typeface="Aptos"/>
                <a:ea typeface="Calibri"/>
                <a:cs typeface="Calibri"/>
              </a:rPr>
              <a:t>Improved L4L stock availability, with strengthen EU &amp; UK supplier base to support new product trials and speed to market</a:t>
            </a:r>
            <a:endParaRPr lang="en-US" sz="1800" dirty="0">
              <a:latin typeface="Aptos"/>
            </a:endParaRPr>
          </a:p>
          <a:p>
            <a:pPr marL="285750" indent="-285750">
              <a:buClr>
                <a:srgbClr val="C00000"/>
              </a:buClr>
              <a:tabLst>
                <a:tab pos="393700" algn="l"/>
                <a:tab pos="394335" algn="l"/>
              </a:tabLst>
            </a:pPr>
            <a:r>
              <a:rPr lang="en-US" sz="1800" dirty="0">
                <a:latin typeface="Aptos"/>
                <a:ea typeface="Calibri"/>
                <a:cs typeface="Calibri"/>
              </a:rPr>
              <a:t>New direct dispatch partnership with UK supplier, reducing stock holding costs </a:t>
            </a:r>
          </a:p>
          <a:p>
            <a:pPr marL="285750" indent="-285750">
              <a:buClr>
                <a:srgbClr val="C00000"/>
              </a:buClr>
              <a:tabLst>
                <a:tab pos="393700" algn="l"/>
                <a:tab pos="394335" algn="l"/>
              </a:tabLst>
            </a:pPr>
            <a:r>
              <a:rPr lang="en-US" sz="1800" dirty="0">
                <a:latin typeface="Aptos"/>
                <a:ea typeface="Calibri"/>
                <a:cs typeface="Calibri"/>
              </a:rPr>
              <a:t>Flexible ordering and mixed container strategy improving stock efficiency and costs</a:t>
            </a:r>
          </a:p>
          <a:p>
            <a:pPr marL="285750" indent="-285750">
              <a:buClr>
                <a:srgbClr val="C00000"/>
              </a:buClr>
              <a:tabLst>
                <a:tab pos="393700" algn="l"/>
                <a:tab pos="394335" algn="l"/>
              </a:tabLst>
            </a:pPr>
            <a:r>
              <a:rPr lang="en-US" sz="1800" dirty="0">
                <a:latin typeface="Aptos"/>
                <a:ea typeface="Calibri"/>
                <a:cs typeface="Calibri"/>
              </a:rPr>
              <a:t>Increasing average order value and basket size through enhanced range selection</a:t>
            </a:r>
          </a:p>
          <a:p>
            <a:pPr marL="285750" indent="-285750">
              <a:buClr>
                <a:srgbClr val="C00000"/>
              </a:buClr>
              <a:tabLst>
                <a:tab pos="393700" algn="l"/>
                <a:tab pos="394335" algn="l"/>
              </a:tabLst>
            </a:pPr>
            <a:r>
              <a:rPr lang="en-US" sz="1800" dirty="0">
                <a:latin typeface="Aptos"/>
                <a:ea typeface="Calibri"/>
                <a:cs typeface="Calibri"/>
              </a:rPr>
              <a:t>Growing marketplace expansion to reach new customers </a:t>
            </a:r>
          </a:p>
          <a:p>
            <a:pPr marL="285750" indent="-285750">
              <a:buClr>
                <a:srgbClr val="C00000"/>
              </a:buClr>
              <a:tabLst>
                <a:tab pos="393700" algn="l"/>
                <a:tab pos="394335" algn="l"/>
              </a:tabLst>
            </a:pPr>
            <a:r>
              <a:rPr lang="en-US" sz="1800" dirty="0">
                <a:latin typeface="Aptos"/>
                <a:ea typeface="Calibri"/>
                <a:cs typeface="Calibri"/>
              </a:rPr>
              <a:t>Improving ROI and conversion through enhanced content, </a:t>
            </a:r>
            <a:r>
              <a:rPr lang="en-US" sz="1800" dirty="0" err="1">
                <a:latin typeface="Aptos"/>
                <a:ea typeface="Calibri"/>
                <a:cs typeface="Calibri"/>
              </a:rPr>
              <a:t>optimised</a:t>
            </a:r>
            <a:r>
              <a:rPr lang="en-US" sz="1800" dirty="0">
                <a:latin typeface="Aptos"/>
                <a:ea typeface="Calibri"/>
                <a:cs typeface="Calibri"/>
              </a:rPr>
              <a:t> product listings and AI</a:t>
            </a:r>
            <a:endParaRPr lang="en-US" sz="1800" dirty="0">
              <a:latin typeface="Aptos"/>
            </a:endParaRPr>
          </a:p>
          <a:p>
            <a:pPr marL="107315" indent="0">
              <a:buClr>
                <a:srgbClr val="FF0000"/>
              </a:buClr>
              <a:buNone/>
              <a:tabLst>
                <a:tab pos="393700" algn="l"/>
                <a:tab pos="394335" algn="l"/>
              </a:tabLst>
            </a:pPr>
            <a:endParaRPr lang="en-GB" sz="16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GB" dirty="0">
              <a:latin typeface="Aptos" panose="02110004020202020204"/>
              <a:ea typeface="Calibri"/>
              <a:cs typeface="Calibri"/>
            </a:endParaRPr>
          </a:p>
        </p:txBody>
      </p:sp>
      <p:pic>
        <p:nvPicPr>
          <p:cNvPr id="15" name="Picture 14" descr="A wooden cabinet with tools and tools&#10;&#10;AI-generated content may be incorrect.">
            <a:extLst>
              <a:ext uri="{FF2B5EF4-FFF2-40B4-BE49-F238E27FC236}">
                <a16:creationId xmlns:a16="http://schemas.microsoft.com/office/drawing/2014/main" id="{612389A5-D5A5-D84C-F405-89FAD1252A09}"/>
              </a:ext>
            </a:extLst>
          </p:cNvPr>
          <p:cNvPicPr>
            <a:picLocks noChangeAspect="1"/>
          </p:cNvPicPr>
          <p:nvPr/>
        </p:nvPicPr>
        <p:blipFill>
          <a:blip r:embed="rId2"/>
          <a:stretch>
            <a:fillRect/>
          </a:stretch>
        </p:blipFill>
        <p:spPr>
          <a:xfrm>
            <a:off x="4944082" y="680737"/>
            <a:ext cx="2092124" cy="1676883"/>
          </a:xfrm>
          <a:prstGeom prst="rect">
            <a:avLst/>
          </a:prstGeom>
        </p:spPr>
      </p:pic>
      <p:pic>
        <p:nvPicPr>
          <p:cNvPr id="17" name="Picture 16" descr="A chair on a pole&#10;&#10;AI-generated content may be incorrect.">
            <a:extLst>
              <a:ext uri="{FF2B5EF4-FFF2-40B4-BE49-F238E27FC236}">
                <a16:creationId xmlns:a16="http://schemas.microsoft.com/office/drawing/2014/main" id="{6C63D83E-473D-D6F5-6638-5CCCF52E275C}"/>
              </a:ext>
            </a:extLst>
          </p:cNvPr>
          <p:cNvPicPr>
            <a:picLocks noChangeAspect="1"/>
          </p:cNvPicPr>
          <p:nvPr/>
        </p:nvPicPr>
        <p:blipFill>
          <a:blip r:embed="rId3"/>
          <a:stretch>
            <a:fillRect/>
          </a:stretch>
        </p:blipFill>
        <p:spPr>
          <a:xfrm>
            <a:off x="9604635" y="752353"/>
            <a:ext cx="1740905" cy="1576689"/>
          </a:xfrm>
          <a:prstGeom prst="rect">
            <a:avLst/>
          </a:prstGeom>
        </p:spPr>
      </p:pic>
      <p:pic>
        <p:nvPicPr>
          <p:cNvPr id="18" name="Picture 17" descr="A table and chairs under a canopy&#10;&#10;AI-generated content may be incorrect.">
            <a:extLst>
              <a:ext uri="{FF2B5EF4-FFF2-40B4-BE49-F238E27FC236}">
                <a16:creationId xmlns:a16="http://schemas.microsoft.com/office/drawing/2014/main" id="{92913CF8-7887-C097-CC17-1738005E052B}"/>
              </a:ext>
            </a:extLst>
          </p:cNvPr>
          <p:cNvPicPr>
            <a:picLocks noChangeAspect="1"/>
          </p:cNvPicPr>
          <p:nvPr/>
        </p:nvPicPr>
        <p:blipFill>
          <a:blip r:embed="rId4"/>
          <a:stretch>
            <a:fillRect/>
          </a:stretch>
        </p:blipFill>
        <p:spPr>
          <a:xfrm>
            <a:off x="2676284" y="747893"/>
            <a:ext cx="2228850" cy="1581150"/>
          </a:xfrm>
          <a:prstGeom prst="rect">
            <a:avLst/>
          </a:prstGeom>
        </p:spPr>
      </p:pic>
      <p:pic>
        <p:nvPicPr>
          <p:cNvPr id="5" name="Picture 4" descr="A black heater in a room&#10;&#10;AI-generated content may be incorrect.">
            <a:extLst>
              <a:ext uri="{FF2B5EF4-FFF2-40B4-BE49-F238E27FC236}">
                <a16:creationId xmlns:a16="http://schemas.microsoft.com/office/drawing/2014/main" id="{A0C8BE7A-73E3-DA3A-CBBF-E70134867EFD}"/>
              </a:ext>
            </a:extLst>
          </p:cNvPr>
          <p:cNvPicPr>
            <a:picLocks noChangeAspect="1"/>
          </p:cNvPicPr>
          <p:nvPr/>
        </p:nvPicPr>
        <p:blipFill>
          <a:blip r:embed="rId5"/>
          <a:stretch>
            <a:fillRect/>
          </a:stretch>
        </p:blipFill>
        <p:spPr>
          <a:xfrm>
            <a:off x="699122" y="752354"/>
            <a:ext cx="1794441" cy="1601166"/>
          </a:xfrm>
          <a:prstGeom prst="rect">
            <a:avLst/>
          </a:prstGeom>
        </p:spPr>
      </p:pic>
      <p:pic>
        <p:nvPicPr>
          <p:cNvPr id="7" name="Picture 6">
            <a:extLst>
              <a:ext uri="{FF2B5EF4-FFF2-40B4-BE49-F238E27FC236}">
                <a16:creationId xmlns:a16="http://schemas.microsoft.com/office/drawing/2014/main" id="{B84FF968-3C3C-B356-70EE-EFE18255D352}"/>
              </a:ext>
            </a:extLst>
          </p:cNvPr>
          <p:cNvPicPr>
            <a:picLocks noChangeAspect="1"/>
          </p:cNvPicPr>
          <p:nvPr/>
        </p:nvPicPr>
        <p:blipFill>
          <a:blip r:embed="rId6">
            <a:extLst>
              <a:ext uri="{28A0092B-C50C-407E-A947-70E740481C1C}">
                <a14:useLocalDpi xmlns:a14="http://schemas.microsoft.com/office/drawing/2010/main" val="0"/>
              </a:ext>
            </a:extLst>
          </a:blip>
          <a:srcRect l="10663" t="7742" r="23908" b="3004"/>
          <a:stretch>
            <a:fillRect/>
          </a:stretch>
        </p:blipFill>
        <p:spPr>
          <a:xfrm>
            <a:off x="7220587" y="745544"/>
            <a:ext cx="2228850" cy="1566723"/>
          </a:xfrm>
          <a:prstGeom prst="rect">
            <a:avLst/>
          </a:prstGeom>
        </p:spPr>
      </p:pic>
    </p:spTree>
    <p:extLst>
      <p:ext uri="{BB962C8B-B14F-4D97-AF65-F5344CB8AC3E}">
        <p14:creationId xmlns:p14="http://schemas.microsoft.com/office/powerpoint/2010/main" val="2299702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C4D1B-E1FE-1F40-420B-BB53C0BC4F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10583D-5E1E-EC35-4FF7-60BFA1959354}"/>
              </a:ext>
            </a:extLst>
          </p:cNvPr>
          <p:cNvSpPr>
            <a:spLocks noGrp="1"/>
          </p:cNvSpPr>
          <p:nvPr>
            <p:ph type="title"/>
          </p:nvPr>
        </p:nvSpPr>
        <p:spPr/>
        <p:txBody>
          <a:bodyPr/>
          <a:lstStyle/>
          <a:p>
            <a:r>
              <a:rPr lang="en-US" sz="3200"/>
              <a:t>Summary</a:t>
            </a:r>
            <a:r>
              <a:rPr lang="en-US"/>
              <a:t> </a:t>
            </a:r>
            <a:endParaRPr lang="en-GB"/>
          </a:p>
        </p:txBody>
      </p:sp>
      <p:pic>
        <p:nvPicPr>
          <p:cNvPr id="2052" name="Picture 4" descr="The City of London Skyline at Night, United Kingdom Aerial panoramic view of The City of London cityscape skyline with metropole financial district modern skyscrapers after sunset on night with illuminated buildings and cloudy sky in London, UK business stock pictures, royalty-free photos &amp; images">
            <a:extLst>
              <a:ext uri="{FF2B5EF4-FFF2-40B4-BE49-F238E27FC236}">
                <a16:creationId xmlns:a16="http://schemas.microsoft.com/office/drawing/2014/main" id="{A8F9D319-7710-A821-DBB3-15D31413C8DE}"/>
              </a:ext>
            </a:extLst>
          </p:cNvPr>
          <p:cNvPicPr>
            <a:picLocks noChangeAspect="1" noChangeArrowheads="1"/>
          </p:cNvPicPr>
          <p:nvPr/>
        </p:nvPicPr>
        <p:blipFill rotWithShape="1">
          <a:blip r:embed="rId2">
            <a:alphaModFix amt="20000"/>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t="15730"/>
          <a:stretch/>
        </p:blipFill>
        <p:spPr bwMode="auto">
          <a:xfrm>
            <a:off x="175491" y="680937"/>
            <a:ext cx="11935445" cy="6005323"/>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DB6E6672-A7B7-471C-6F66-A4C038646A93}"/>
              </a:ext>
            </a:extLst>
          </p:cNvPr>
          <p:cNvGrpSpPr/>
          <p:nvPr/>
        </p:nvGrpSpPr>
        <p:grpSpPr>
          <a:xfrm>
            <a:off x="1407208" y="935920"/>
            <a:ext cx="9873866" cy="5495355"/>
            <a:chOff x="2596389" y="492237"/>
            <a:chExt cx="9873866" cy="5495355"/>
          </a:xfrm>
        </p:grpSpPr>
        <p:sp>
          <p:nvSpPr>
            <p:cNvPr id="4" name="Oval 3">
              <a:extLst>
                <a:ext uri="{FF2B5EF4-FFF2-40B4-BE49-F238E27FC236}">
                  <a16:creationId xmlns:a16="http://schemas.microsoft.com/office/drawing/2014/main" id="{D5757048-9AAD-7BD7-2BA2-5F9BBA2278D5}"/>
                </a:ext>
              </a:extLst>
            </p:cNvPr>
            <p:cNvSpPr/>
            <p:nvPr/>
          </p:nvSpPr>
          <p:spPr>
            <a:xfrm>
              <a:off x="2596389" y="492237"/>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5" name="Rectangle 4" descr="Scales of Justice">
              <a:extLst>
                <a:ext uri="{FF2B5EF4-FFF2-40B4-BE49-F238E27FC236}">
                  <a16:creationId xmlns:a16="http://schemas.microsoft.com/office/drawing/2014/main" id="{E0430EDC-BC3E-D982-FFBD-A9EDF8AAE8D0}"/>
                </a:ext>
              </a:extLst>
            </p:cNvPr>
            <p:cNvSpPr/>
            <p:nvPr/>
          </p:nvSpPr>
          <p:spPr>
            <a:xfrm>
              <a:off x="2746882" y="642730"/>
              <a:ext cx="415648" cy="41564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6" name="Freeform: Shape 5">
              <a:extLst>
                <a:ext uri="{FF2B5EF4-FFF2-40B4-BE49-F238E27FC236}">
                  <a16:creationId xmlns:a16="http://schemas.microsoft.com/office/drawing/2014/main" id="{96D1D5ED-4B54-C20B-6ADE-1F8D70ED5F56}"/>
                </a:ext>
              </a:extLst>
            </p:cNvPr>
            <p:cNvSpPr/>
            <p:nvPr/>
          </p:nvSpPr>
          <p:spPr>
            <a:xfrm>
              <a:off x="3466588" y="492237"/>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b="1" kern="1200"/>
                <a:t>Strong Balance Sheet</a:t>
              </a:r>
              <a:endParaRPr lang="en-US" sz="2100" kern="1200"/>
            </a:p>
          </p:txBody>
        </p:sp>
        <p:sp>
          <p:nvSpPr>
            <p:cNvPr id="7" name="Oval 6">
              <a:extLst>
                <a:ext uri="{FF2B5EF4-FFF2-40B4-BE49-F238E27FC236}">
                  <a16:creationId xmlns:a16="http://schemas.microsoft.com/office/drawing/2014/main" id="{28AC849D-AEC1-5ACD-0472-D0C102AF6ED8}"/>
                </a:ext>
              </a:extLst>
            </p:cNvPr>
            <p:cNvSpPr/>
            <p:nvPr/>
          </p:nvSpPr>
          <p:spPr>
            <a:xfrm>
              <a:off x="6190963" y="492237"/>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8" name="Rectangle 7" descr="Boardroom with solid fill">
              <a:extLst>
                <a:ext uri="{FF2B5EF4-FFF2-40B4-BE49-F238E27FC236}">
                  <a16:creationId xmlns:a16="http://schemas.microsoft.com/office/drawing/2014/main" id="{1FA14D7E-1010-8143-96D2-789779C25EB0}"/>
                </a:ext>
              </a:extLst>
            </p:cNvPr>
            <p:cNvSpPr/>
            <p:nvPr/>
          </p:nvSpPr>
          <p:spPr>
            <a:xfrm>
              <a:off x="6341456" y="642730"/>
              <a:ext cx="415648" cy="415648"/>
            </a:xfrm>
            <a:prstGeom prst="rect">
              <a:avLst/>
            </a:prstGeom>
            <a:blipFill dpi="0" rotWithShape="1">
              <a:blip>
                <a:duotone>
                  <a:prstClr val="black"/>
                  <a:schemeClr val="accent1">
                    <a:tint val="45000"/>
                    <a:satMod val="400000"/>
                  </a:schemeClr>
                </a:duotone>
                <a:extLst>
                  <a:ext uri="{96DAC541-7B7A-43D3-8B79-37D633B846F1}">
                    <asvg:svgBlip xmlns:asvg="http://schemas.microsoft.com/office/drawing/2016/SVG/main" r:embed="rId5"/>
                  </a:ext>
                </a:extLst>
              </a:blip>
              <a:srcRect/>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9" name="Freeform: Shape 8">
              <a:extLst>
                <a:ext uri="{FF2B5EF4-FFF2-40B4-BE49-F238E27FC236}">
                  <a16:creationId xmlns:a16="http://schemas.microsoft.com/office/drawing/2014/main" id="{56BC4F50-62CA-D8F5-2BA4-0E4071F654FB}"/>
                </a:ext>
              </a:extLst>
            </p:cNvPr>
            <p:cNvSpPr/>
            <p:nvPr/>
          </p:nvSpPr>
          <p:spPr>
            <a:xfrm>
              <a:off x="7061162" y="492237"/>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GB" sz="2100" b="1" kern="1200"/>
                <a:t>Talented Colleagues</a:t>
              </a:r>
            </a:p>
          </p:txBody>
        </p:sp>
        <p:sp>
          <p:nvSpPr>
            <p:cNvPr id="10" name="Oval 9">
              <a:extLst>
                <a:ext uri="{FF2B5EF4-FFF2-40B4-BE49-F238E27FC236}">
                  <a16:creationId xmlns:a16="http://schemas.microsoft.com/office/drawing/2014/main" id="{024324C5-FA10-0499-76A9-32CD6C2813FE}"/>
                </a:ext>
              </a:extLst>
            </p:cNvPr>
            <p:cNvSpPr/>
            <p:nvPr/>
          </p:nvSpPr>
          <p:spPr>
            <a:xfrm>
              <a:off x="9626787" y="492237"/>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1" name="Rectangle 10" descr="Magnifying glass with solid fill">
              <a:extLst>
                <a:ext uri="{FF2B5EF4-FFF2-40B4-BE49-F238E27FC236}">
                  <a16:creationId xmlns:a16="http://schemas.microsoft.com/office/drawing/2014/main" id="{029AB66D-BEAB-5983-8148-E5E74E7051D8}"/>
                </a:ext>
              </a:extLst>
            </p:cNvPr>
            <p:cNvSpPr/>
            <p:nvPr/>
          </p:nvSpPr>
          <p:spPr>
            <a:xfrm>
              <a:off x="9788960" y="642730"/>
              <a:ext cx="415648" cy="415648"/>
            </a:xfrm>
            <a:prstGeom prst="rect">
              <a:avLst/>
            </a:prstGeom>
            <a:blipFill>
              <a:blip>
                <a:duotone>
                  <a:prstClr val="black"/>
                  <a:schemeClr val="accent1">
                    <a:tint val="45000"/>
                    <a:satMod val="400000"/>
                  </a:schemeClr>
                </a:duotone>
                <a:extLst>
                  <a:ext uri="{96DAC541-7B7A-43D3-8B79-37D633B846F1}">
                    <asvg:svgBlip xmlns:asvg="http://schemas.microsoft.com/office/drawing/2016/SVG/main" r:embed="rId6"/>
                  </a:ext>
                </a:extLst>
              </a:blip>
              <a:srcRect/>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2" name="Freeform: Shape 11">
              <a:extLst>
                <a:ext uri="{FF2B5EF4-FFF2-40B4-BE49-F238E27FC236}">
                  <a16:creationId xmlns:a16="http://schemas.microsoft.com/office/drawing/2014/main" id="{7C55517F-08CA-2B6F-75E3-3BD6F1EEA885}"/>
                </a:ext>
              </a:extLst>
            </p:cNvPr>
            <p:cNvSpPr/>
            <p:nvPr/>
          </p:nvSpPr>
          <p:spPr>
            <a:xfrm>
              <a:off x="10508658" y="492237"/>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GB" sz="2100" b="1" kern="1200"/>
                <a:t>Exploring Acquisitions</a:t>
              </a:r>
            </a:p>
          </p:txBody>
        </p:sp>
        <p:sp>
          <p:nvSpPr>
            <p:cNvPr id="13" name="Oval 12">
              <a:extLst>
                <a:ext uri="{FF2B5EF4-FFF2-40B4-BE49-F238E27FC236}">
                  <a16:creationId xmlns:a16="http://schemas.microsoft.com/office/drawing/2014/main" id="{95A963F4-2657-463E-0ED1-D2E8A410E595}"/>
                </a:ext>
              </a:extLst>
            </p:cNvPr>
            <p:cNvSpPr/>
            <p:nvPr/>
          </p:nvSpPr>
          <p:spPr>
            <a:xfrm>
              <a:off x="2596389" y="2114867"/>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4" name="Rectangle 13" descr="Customer review with solid fill">
              <a:extLst>
                <a:ext uri="{FF2B5EF4-FFF2-40B4-BE49-F238E27FC236}">
                  <a16:creationId xmlns:a16="http://schemas.microsoft.com/office/drawing/2014/main" id="{BF6E47B7-D34A-C72F-6729-FAD03D364681}"/>
                </a:ext>
              </a:extLst>
            </p:cNvPr>
            <p:cNvSpPr/>
            <p:nvPr/>
          </p:nvSpPr>
          <p:spPr>
            <a:xfrm>
              <a:off x="2746882" y="2265360"/>
              <a:ext cx="415648" cy="415648"/>
            </a:xfrm>
            <a:prstGeom prst="rect">
              <a:avLst/>
            </a:prstGeom>
            <a:blipFill>
              <a:blip>
                <a:duotone>
                  <a:prstClr val="black"/>
                  <a:schemeClr val="accent1">
                    <a:tint val="45000"/>
                    <a:satMod val="400000"/>
                  </a:schemeClr>
                </a:duotone>
                <a:extLst>
                  <a:ext uri="{96DAC541-7B7A-43D3-8B79-37D633B846F1}">
                    <asvg:svgBlip xmlns:asvg="http://schemas.microsoft.com/office/drawing/2016/SVG/main" r:embed="rId7"/>
                  </a:ext>
                </a:extLst>
              </a:blip>
              <a:srcRect/>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5" name="Freeform: Shape 14">
              <a:extLst>
                <a:ext uri="{FF2B5EF4-FFF2-40B4-BE49-F238E27FC236}">
                  <a16:creationId xmlns:a16="http://schemas.microsoft.com/office/drawing/2014/main" id="{5E60966C-FB16-6E62-8F56-D27C90B030DB}"/>
                </a:ext>
              </a:extLst>
            </p:cNvPr>
            <p:cNvSpPr/>
            <p:nvPr/>
          </p:nvSpPr>
          <p:spPr>
            <a:xfrm>
              <a:off x="3466588" y="2114867"/>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GB" sz="2100" b="1" kern="1200"/>
                <a:t>Growing Customer Base</a:t>
              </a:r>
            </a:p>
          </p:txBody>
        </p:sp>
        <p:sp>
          <p:nvSpPr>
            <p:cNvPr id="16" name="Oval 15">
              <a:extLst>
                <a:ext uri="{FF2B5EF4-FFF2-40B4-BE49-F238E27FC236}">
                  <a16:creationId xmlns:a16="http://schemas.microsoft.com/office/drawing/2014/main" id="{7B18DA8E-B0E0-D48C-5F97-DA7159B20E7E}"/>
                </a:ext>
              </a:extLst>
            </p:cNvPr>
            <p:cNvSpPr/>
            <p:nvPr/>
          </p:nvSpPr>
          <p:spPr>
            <a:xfrm>
              <a:off x="6190963" y="2114867"/>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7" name="Rectangle 16" descr="Upward trend">
              <a:extLst>
                <a:ext uri="{FF2B5EF4-FFF2-40B4-BE49-F238E27FC236}">
                  <a16:creationId xmlns:a16="http://schemas.microsoft.com/office/drawing/2014/main" id="{524F539B-34E5-FDE5-93C9-B468A7F8AFC8}"/>
                </a:ext>
              </a:extLst>
            </p:cNvPr>
            <p:cNvSpPr/>
            <p:nvPr/>
          </p:nvSpPr>
          <p:spPr>
            <a:xfrm>
              <a:off x="6341456" y="2265360"/>
              <a:ext cx="415648" cy="41564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8" name="Freeform: Shape 17">
              <a:extLst>
                <a:ext uri="{FF2B5EF4-FFF2-40B4-BE49-F238E27FC236}">
                  <a16:creationId xmlns:a16="http://schemas.microsoft.com/office/drawing/2014/main" id="{9B910C61-F141-BFA6-705D-D1760E656501}"/>
                </a:ext>
              </a:extLst>
            </p:cNvPr>
            <p:cNvSpPr/>
            <p:nvPr/>
          </p:nvSpPr>
          <p:spPr>
            <a:xfrm>
              <a:off x="7061162" y="2114867"/>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b="1" kern="1200">
                  <a:latin typeface="+mn-lt"/>
                </a:rPr>
                <a:t>Increasing</a:t>
              </a:r>
              <a:r>
                <a:rPr lang="en-US" sz="2100" b="1" kern="1200"/>
                <a:t> Market Share</a:t>
              </a:r>
            </a:p>
          </p:txBody>
        </p:sp>
        <p:sp>
          <p:nvSpPr>
            <p:cNvPr id="19" name="Oval 18">
              <a:extLst>
                <a:ext uri="{FF2B5EF4-FFF2-40B4-BE49-F238E27FC236}">
                  <a16:creationId xmlns:a16="http://schemas.microsoft.com/office/drawing/2014/main" id="{E7333554-2A5C-0347-66F5-18C0AA260F06}"/>
                </a:ext>
              </a:extLst>
            </p:cNvPr>
            <p:cNvSpPr/>
            <p:nvPr/>
          </p:nvSpPr>
          <p:spPr>
            <a:xfrm>
              <a:off x="9638468" y="2114867"/>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0" name="Rectangle 19" descr="Euro with solid fill">
              <a:extLst>
                <a:ext uri="{FF2B5EF4-FFF2-40B4-BE49-F238E27FC236}">
                  <a16:creationId xmlns:a16="http://schemas.microsoft.com/office/drawing/2014/main" id="{6DEA31EA-F302-4302-3E97-6DA2F1958F57}"/>
                </a:ext>
              </a:extLst>
            </p:cNvPr>
            <p:cNvSpPr/>
            <p:nvPr/>
          </p:nvSpPr>
          <p:spPr>
            <a:xfrm>
              <a:off x="9777280" y="2264778"/>
              <a:ext cx="415648" cy="415648"/>
            </a:xfrm>
            <a:prstGeom prst="rect">
              <a:avLst/>
            </a:prstGeom>
            <a:blipFill>
              <a:blip>
                <a:extLst>
                  <a:ext uri="{96DAC541-7B7A-43D3-8B79-37D633B846F1}">
                    <asvg:svgBlip xmlns:asvg="http://schemas.microsoft.com/office/drawing/2016/SVG/main" r:embed="rId9"/>
                  </a:ext>
                </a:extLst>
              </a:blip>
              <a:srcRect/>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1" name="Freeform: Shape 20">
              <a:extLst>
                <a:ext uri="{FF2B5EF4-FFF2-40B4-BE49-F238E27FC236}">
                  <a16:creationId xmlns:a16="http://schemas.microsoft.com/office/drawing/2014/main" id="{0057B6B5-E429-A973-7E70-EC9A2E83B831}"/>
                </a:ext>
              </a:extLst>
            </p:cNvPr>
            <p:cNvSpPr/>
            <p:nvPr/>
          </p:nvSpPr>
          <p:spPr>
            <a:xfrm>
              <a:off x="10508658" y="2114867"/>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b="1" kern="1200">
                  <a:latin typeface="+mn-lt"/>
                </a:rPr>
                <a:t>European Expansion</a:t>
              </a:r>
              <a:endParaRPr lang="en-US" sz="2100" kern="1200"/>
            </a:p>
          </p:txBody>
        </p:sp>
        <p:sp>
          <p:nvSpPr>
            <p:cNvPr id="22" name="Oval 21">
              <a:extLst>
                <a:ext uri="{FF2B5EF4-FFF2-40B4-BE49-F238E27FC236}">
                  <a16:creationId xmlns:a16="http://schemas.microsoft.com/office/drawing/2014/main" id="{D2078E27-7F2E-4042-BC78-4C9CDCA2489C}"/>
                </a:ext>
              </a:extLst>
            </p:cNvPr>
            <p:cNvSpPr/>
            <p:nvPr/>
          </p:nvSpPr>
          <p:spPr>
            <a:xfrm>
              <a:off x="2596389" y="3737496"/>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3" name="Freeform: Shape 22">
              <a:extLst>
                <a:ext uri="{FF2B5EF4-FFF2-40B4-BE49-F238E27FC236}">
                  <a16:creationId xmlns:a16="http://schemas.microsoft.com/office/drawing/2014/main" id="{08274399-EA3C-AC11-123F-C5C557438330}"/>
                </a:ext>
              </a:extLst>
            </p:cNvPr>
            <p:cNvSpPr/>
            <p:nvPr/>
          </p:nvSpPr>
          <p:spPr>
            <a:xfrm>
              <a:off x="3466588" y="3737496"/>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marL="0" lvl="0" indent="0" algn="l" defTabSz="933450">
                <a:lnSpc>
                  <a:spcPct val="100000"/>
                </a:lnSpc>
                <a:spcBef>
                  <a:spcPct val="0"/>
                </a:spcBef>
                <a:spcAft>
                  <a:spcPct val="35000"/>
                </a:spcAft>
                <a:buNone/>
              </a:pPr>
              <a:r>
                <a:rPr lang="en-US" sz="2100" b="1" kern="1200">
                  <a:latin typeface="Calibri" panose="020F0502020204030204"/>
                  <a:ea typeface="+mn-ea"/>
                  <a:cs typeface="+mn-cs"/>
                </a:rPr>
                <a:t>Driving Operational Efficiencies</a:t>
              </a:r>
            </a:p>
          </p:txBody>
        </p:sp>
        <p:sp>
          <p:nvSpPr>
            <p:cNvPr id="24" name="Oval 23">
              <a:extLst>
                <a:ext uri="{FF2B5EF4-FFF2-40B4-BE49-F238E27FC236}">
                  <a16:creationId xmlns:a16="http://schemas.microsoft.com/office/drawing/2014/main" id="{0FF90FA4-6E38-6F03-D808-A690F475EC0D}"/>
                </a:ext>
              </a:extLst>
            </p:cNvPr>
            <p:cNvSpPr/>
            <p:nvPr/>
          </p:nvSpPr>
          <p:spPr>
            <a:xfrm>
              <a:off x="6190963" y="3737496"/>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5" name="Rectangle 24" descr="Freight with solid fill">
              <a:extLst>
                <a:ext uri="{FF2B5EF4-FFF2-40B4-BE49-F238E27FC236}">
                  <a16:creationId xmlns:a16="http://schemas.microsoft.com/office/drawing/2014/main" id="{9AC2BB60-AE33-5C23-F2F7-3699F619990E}"/>
                </a:ext>
              </a:extLst>
            </p:cNvPr>
            <p:cNvSpPr/>
            <p:nvPr/>
          </p:nvSpPr>
          <p:spPr>
            <a:xfrm>
              <a:off x="6341456" y="3887990"/>
              <a:ext cx="415648" cy="415648"/>
            </a:xfrm>
            <a:prstGeom prst="rect">
              <a:avLst/>
            </a:prstGeom>
            <a:blipFill>
              <a:blip>
                <a:duotone>
                  <a:prstClr val="black"/>
                  <a:schemeClr val="accent1">
                    <a:tint val="45000"/>
                    <a:satMod val="400000"/>
                  </a:schemeClr>
                </a:duotone>
                <a:extLst>
                  <a:ext uri="{96DAC541-7B7A-43D3-8B79-37D633B846F1}">
                    <asvg:svgBlip xmlns:asvg="http://schemas.microsoft.com/office/drawing/2016/SVG/main" r:embed="rId10"/>
                  </a:ext>
                </a:extLst>
              </a:blip>
              <a:srcRect/>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6" name="Freeform: Shape 25">
              <a:extLst>
                <a:ext uri="{FF2B5EF4-FFF2-40B4-BE49-F238E27FC236}">
                  <a16:creationId xmlns:a16="http://schemas.microsoft.com/office/drawing/2014/main" id="{08916C44-7A48-278F-CB88-FEFAD337B3B1}"/>
                </a:ext>
              </a:extLst>
            </p:cNvPr>
            <p:cNvSpPr/>
            <p:nvPr/>
          </p:nvSpPr>
          <p:spPr>
            <a:xfrm>
              <a:off x="7072835" y="3737496"/>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defTabSz="933450">
                <a:spcBef>
                  <a:spcPct val="0"/>
                </a:spcBef>
                <a:spcAft>
                  <a:spcPct val="35000"/>
                </a:spcAft>
              </a:pPr>
              <a:r>
                <a:rPr lang="en-US" sz="2100" b="1" kern="1200">
                  <a:latin typeface="Calibri" panose="020F0502020204030204"/>
                  <a:ea typeface="+mn-ea"/>
                  <a:cs typeface="+mn-cs"/>
                </a:rPr>
                <a:t>Freight </a:t>
              </a:r>
              <a:r>
                <a:rPr lang="en-US" sz="2100" b="1">
                  <a:latin typeface="Calibri" panose="020F0502020204030204"/>
                </a:rPr>
                <a:t>Cost Fluctuations </a:t>
              </a:r>
              <a:endParaRPr lang="en-US" sz="2100" b="1" kern="1200">
                <a:latin typeface="Calibri" panose="020F0502020204030204"/>
                <a:ea typeface="Calibri"/>
                <a:cs typeface="Calibri"/>
              </a:endParaRPr>
            </a:p>
          </p:txBody>
        </p:sp>
        <p:sp>
          <p:nvSpPr>
            <p:cNvPr id="27" name="Oval 26">
              <a:extLst>
                <a:ext uri="{FF2B5EF4-FFF2-40B4-BE49-F238E27FC236}">
                  <a16:creationId xmlns:a16="http://schemas.microsoft.com/office/drawing/2014/main" id="{21B26215-248B-EED6-3C4F-89C28CA66B68}"/>
                </a:ext>
              </a:extLst>
            </p:cNvPr>
            <p:cNvSpPr/>
            <p:nvPr/>
          </p:nvSpPr>
          <p:spPr>
            <a:xfrm>
              <a:off x="9638468" y="3737496"/>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8" name="Freeform: Shape 27">
              <a:extLst>
                <a:ext uri="{FF2B5EF4-FFF2-40B4-BE49-F238E27FC236}">
                  <a16:creationId xmlns:a16="http://schemas.microsoft.com/office/drawing/2014/main" id="{A116D7B2-89B1-7052-5ABD-BD722F79914A}"/>
                </a:ext>
              </a:extLst>
            </p:cNvPr>
            <p:cNvSpPr/>
            <p:nvPr/>
          </p:nvSpPr>
          <p:spPr>
            <a:xfrm>
              <a:off x="10508658" y="3737496"/>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marL="0" lvl="0" indent="0" algn="l" defTabSz="933450">
                <a:lnSpc>
                  <a:spcPct val="100000"/>
                </a:lnSpc>
                <a:spcBef>
                  <a:spcPct val="0"/>
                </a:spcBef>
                <a:spcAft>
                  <a:spcPct val="35000"/>
                </a:spcAft>
                <a:buNone/>
              </a:pPr>
              <a:r>
                <a:rPr lang="en-US" sz="2100" b="1" kern="1200">
                  <a:latin typeface="Calibri" panose="020F0502020204030204"/>
                  <a:ea typeface="+mn-ea"/>
                  <a:cs typeface="+mn-cs"/>
                </a:rPr>
                <a:t>New Product Innovation</a:t>
              </a:r>
            </a:p>
          </p:txBody>
        </p:sp>
        <p:sp>
          <p:nvSpPr>
            <p:cNvPr id="29" name="Oval 28">
              <a:extLst>
                <a:ext uri="{FF2B5EF4-FFF2-40B4-BE49-F238E27FC236}">
                  <a16:creationId xmlns:a16="http://schemas.microsoft.com/office/drawing/2014/main" id="{42151078-CAB0-A864-4464-0FF3F76A9D00}"/>
                </a:ext>
              </a:extLst>
            </p:cNvPr>
            <p:cNvSpPr/>
            <p:nvPr/>
          </p:nvSpPr>
          <p:spPr>
            <a:xfrm>
              <a:off x="2625586" y="5270958"/>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30" name="Rectangle 29" descr="Truck">
              <a:extLst>
                <a:ext uri="{FF2B5EF4-FFF2-40B4-BE49-F238E27FC236}">
                  <a16:creationId xmlns:a16="http://schemas.microsoft.com/office/drawing/2014/main" id="{F52B1B78-91BD-5AF7-242D-D7A5A65F1D7D}"/>
                </a:ext>
              </a:extLst>
            </p:cNvPr>
            <p:cNvSpPr/>
            <p:nvPr/>
          </p:nvSpPr>
          <p:spPr>
            <a:xfrm>
              <a:off x="2776079" y="3906976"/>
              <a:ext cx="415648" cy="41564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grpSp>
          <p:nvGrpSpPr>
            <p:cNvPr id="31" name="Group 30">
              <a:extLst>
                <a:ext uri="{FF2B5EF4-FFF2-40B4-BE49-F238E27FC236}">
                  <a16:creationId xmlns:a16="http://schemas.microsoft.com/office/drawing/2014/main" id="{742FC5CF-EFA3-D95F-320C-093A68364806}"/>
                </a:ext>
              </a:extLst>
            </p:cNvPr>
            <p:cNvGrpSpPr/>
            <p:nvPr/>
          </p:nvGrpSpPr>
          <p:grpSpPr>
            <a:xfrm>
              <a:off x="3352681" y="5145854"/>
              <a:ext cx="2382646" cy="841738"/>
              <a:chOff x="318587" y="3803899"/>
              <a:chExt cx="2382646" cy="841738"/>
            </a:xfrm>
          </p:grpSpPr>
          <p:sp>
            <p:nvSpPr>
              <p:cNvPr id="42" name="Rectangle 41">
                <a:extLst>
                  <a:ext uri="{FF2B5EF4-FFF2-40B4-BE49-F238E27FC236}">
                    <a16:creationId xmlns:a16="http://schemas.microsoft.com/office/drawing/2014/main" id="{ABDB8412-9970-1A4F-C4AC-24CE05F7D589}"/>
                  </a:ext>
                </a:extLst>
              </p:cNvPr>
              <p:cNvSpPr/>
              <p:nvPr/>
            </p:nvSpPr>
            <p:spPr>
              <a:xfrm>
                <a:off x="1012024" y="3929003"/>
                <a:ext cx="1689209" cy="71663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43" name="TextBox 42">
                <a:extLst>
                  <a:ext uri="{FF2B5EF4-FFF2-40B4-BE49-F238E27FC236}">
                    <a16:creationId xmlns:a16="http://schemas.microsoft.com/office/drawing/2014/main" id="{DB028A8A-A20E-A645-C4B0-1EF45B951FB7}"/>
                  </a:ext>
                </a:extLst>
              </p:cNvPr>
              <p:cNvSpPr txBox="1"/>
              <p:nvPr/>
            </p:nvSpPr>
            <p:spPr>
              <a:xfrm>
                <a:off x="318587" y="3803899"/>
                <a:ext cx="2148787" cy="71663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marL="0" lvl="0" indent="0" algn="l" defTabSz="933450">
                  <a:lnSpc>
                    <a:spcPct val="100000"/>
                  </a:lnSpc>
                  <a:spcBef>
                    <a:spcPct val="0"/>
                  </a:spcBef>
                  <a:buNone/>
                </a:pPr>
                <a:endParaRPr lang="en-US" sz="2100" b="1" kern="1200">
                  <a:latin typeface="Calibri" panose="020F0502020204030204"/>
                  <a:ea typeface="Calibri"/>
                  <a:cs typeface="Calibri"/>
                </a:endParaRPr>
              </a:p>
              <a:p>
                <a:pPr defTabSz="933450">
                  <a:spcBef>
                    <a:spcPct val="0"/>
                  </a:spcBef>
                </a:pPr>
                <a:r>
                  <a:rPr lang="en-US" sz="2100" b="1"/>
                  <a:t>Middle East &amp; Tariff </a:t>
                </a:r>
                <a:r>
                  <a:rPr lang="en-US" sz="2100" b="1">
                    <a:latin typeface="Calibri" panose="020F0502020204030204"/>
                  </a:rPr>
                  <a:t>Uncertainty</a:t>
                </a:r>
                <a:endParaRPr lang="en-US" sz="2100" b="1" kern="1200">
                  <a:latin typeface="Calibri" panose="020F0502020204030204"/>
                  <a:ea typeface="Calibri"/>
                  <a:cs typeface="Calibri"/>
                </a:endParaRPr>
              </a:p>
            </p:txBody>
          </p:sp>
        </p:grpSp>
        <p:sp>
          <p:nvSpPr>
            <p:cNvPr id="32" name="Oval 31">
              <a:extLst>
                <a:ext uri="{FF2B5EF4-FFF2-40B4-BE49-F238E27FC236}">
                  <a16:creationId xmlns:a16="http://schemas.microsoft.com/office/drawing/2014/main" id="{8954DDC2-0E42-EFA6-F5E2-A804896C8DC0}"/>
                </a:ext>
              </a:extLst>
            </p:cNvPr>
            <p:cNvSpPr/>
            <p:nvPr/>
          </p:nvSpPr>
          <p:spPr>
            <a:xfrm>
              <a:off x="6220160" y="5270958"/>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grpSp>
          <p:nvGrpSpPr>
            <p:cNvPr id="33" name="Group 32">
              <a:extLst>
                <a:ext uri="{FF2B5EF4-FFF2-40B4-BE49-F238E27FC236}">
                  <a16:creationId xmlns:a16="http://schemas.microsoft.com/office/drawing/2014/main" id="{9552A75B-811B-D0E3-0B41-7D40C6B91A40}"/>
                </a:ext>
              </a:extLst>
            </p:cNvPr>
            <p:cNvGrpSpPr/>
            <p:nvPr/>
          </p:nvGrpSpPr>
          <p:grpSpPr>
            <a:xfrm>
              <a:off x="6911532" y="5270958"/>
              <a:ext cx="2133708" cy="716634"/>
              <a:chOff x="3877438" y="3929003"/>
              <a:chExt cx="2133708" cy="716634"/>
            </a:xfrm>
          </p:grpSpPr>
          <p:sp>
            <p:nvSpPr>
              <p:cNvPr id="40" name="Rectangle 39">
                <a:extLst>
                  <a:ext uri="{FF2B5EF4-FFF2-40B4-BE49-F238E27FC236}">
                    <a16:creationId xmlns:a16="http://schemas.microsoft.com/office/drawing/2014/main" id="{27F34924-22A9-060A-AD71-35B1A502B8F7}"/>
                  </a:ext>
                </a:extLst>
              </p:cNvPr>
              <p:cNvSpPr/>
              <p:nvPr/>
            </p:nvSpPr>
            <p:spPr>
              <a:xfrm>
                <a:off x="3877438" y="3929003"/>
                <a:ext cx="1689209" cy="71663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41" name="TextBox 40">
                <a:extLst>
                  <a:ext uri="{FF2B5EF4-FFF2-40B4-BE49-F238E27FC236}">
                    <a16:creationId xmlns:a16="http://schemas.microsoft.com/office/drawing/2014/main" id="{6F947A68-1761-ECAD-0371-2DFB40DAB3C1}"/>
                  </a:ext>
                </a:extLst>
              </p:cNvPr>
              <p:cNvSpPr txBox="1"/>
              <p:nvPr/>
            </p:nvSpPr>
            <p:spPr>
              <a:xfrm>
                <a:off x="4067938" y="3929003"/>
                <a:ext cx="1943208" cy="71663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defTabSz="933450">
                  <a:spcBef>
                    <a:spcPct val="0"/>
                  </a:spcBef>
                  <a:spcAft>
                    <a:spcPct val="35000"/>
                  </a:spcAft>
                </a:pPr>
                <a:r>
                  <a:rPr lang="en-US" sz="2100" b="1" dirty="0">
                    <a:latin typeface="Calibri" panose="020F0502020204030204"/>
                  </a:rPr>
                  <a:t>Margin </a:t>
                </a:r>
                <a:r>
                  <a:rPr lang="en-US" sz="2100" b="1">
                    <a:latin typeface="Calibri" panose="020F0502020204030204"/>
                  </a:rPr>
                  <a:t>Improvement</a:t>
                </a:r>
                <a:r>
                  <a:rPr lang="en-US" sz="2100" b="1" dirty="0">
                    <a:latin typeface="Calibri" panose="020F0502020204030204"/>
                  </a:rPr>
                  <a:t>​</a:t>
                </a:r>
                <a:endParaRPr lang="en-US" sz="2100" b="1" kern="1200" dirty="0">
                  <a:latin typeface="Calibri" panose="020F0502020204030204"/>
                  <a:ea typeface="Calibri"/>
                  <a:cs typeface="Calibri"/>
                </a:endParaRPr>
              </a:p>
            </p:txBody>
          </p:sp>
        </p:grpSp>
        <p:sp>
          <p:nvSpPr>
            <p:cNvPr id="34" name="Oval 33">
              <a:extLst>
                <a:ext uri="{FF2B5EF4-FFF2-40B4-BE49-F238E27FC236}">
                  <a16:creationId xmlns:a16="http://schemas.microsoft.com/office/drawing/2014/main" id="{8EDC5431-C96F-7823-7C03-CCF28E2057B6}"/>
                </a:ext>
              </a:extLst>
            </p:cNvPr>
            <p:cNvSpPr/>
            <p:nvPr/>
          </p:nvSpPr>
          <p:spPr>
            <a:xfrm>
              <a:off x="9678248" y="5270958"/>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35" name="Rectangle 34" descr="Lightbulb with solid fill">
              <a:extLst>
                <a:ext uri="{FF2B5EF4-FFF2-40B4-BE49-F238E27FC236}">
                  <a16:creationId xmlns:a16="http://schemas.microsoft.com/office/drawing/2014/main" id="{ED55A4DB-2FAB-1920-5DAD-B217E346D54A}"/>
                </a:ext>
              </a:extLst>
            </p:cNvPr>
            <p:cNvSpPr/>
            <p:nvPr/>
          </p:nvSpPr>
          <p:spPr>
            <a:xfrm>
              <a:off x="9818158" y="3906976"/>
              <a:ext cx="415648" cy="415648"/>
            </a:xfrm>
            <a:prstGeom prst="rect">
              <a:avLst/>
            </a:prstGeom>
            <a:blipFill>
              <a:blip>
                <a:duotone>
                  <a:prstClr val="black"/>
                  <a:schemeClr val="accent1">
                    <a:tint val="45000"/>
                    <a:satMod val="400000"/>
                  </a:schemeClr>
                </a:duotone>
                <a:extLst>
                  <a:ext uri="{96DAC541-7B7A-43D3-8B79-37D633B846F1}">
                    <asvg:svgBlip xmlns:asvg="http://schemas.microsoft.com/office/drawing/2016/SVG/main" r:embed="rId12"/>
                  </a:ext>
                </a:extLst>
              </a:blip>
              <a:srcRect/>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37" name="Rectangle 36" descr="Dollar with solid fill">
              <a:extLst>
                <a:ext uri="{FF2B5EF4-FFF2-40B4-BE49-F238E27FC236}">
                  <a16:creationId xmlns:a16="http://schemas.microsoft.com/office/drawing/2014/main" id="{B92C363F-2937-4A1B-DD20-C9EA59DBAD7B}"/>
                </a:ext>
              </a:extLst>
            </p:cNvPr>
            <p:cNvSpPr/>
            <p:nvPr/>
          </p:nvSpPr>
          <p:spPr>
            <a:xfrm>
              <a:off x="2758286" y="5422849"/>
              <a:ext cx="415648" cy="415648"/>
            </a:xfrm>
            <a:prstGeom prst="rect">
              <a:avLst/>
            </a:prstGeom>
            <a:blipFill>
              <a:blip>
                <a:extLst>
                  <a:ext uri="{96DAC541-7B7A-43D3-8B79-37D633B846F1}">
                    <asvg:svgBlip xmlns:asvg="http://schemas.microsoft.com/office/drawing/2016/SVG/main" r:embed="rId13"/>
                  </a:ext>
                </a:extLst>
              </a:blip>
              <a:srcRect/>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pic>
          <p:nvPicPr>
            <p:cNvPr id="38" name="Graphic 37" descr="Building outline">
              <a:extLst>
                <a:ext uri="{FF2B5EF4-FFF2-40B4-BE49-F238E27FC236}">
                  <a16:creationId xmlns:a16="http://schemas.microsoft.com/office/drawing/2014/main" id="{72214DAE-1F33-D8D5-683B-A8D87CC72240}"/>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9678126" y="5243017"/>
              <a:ext cx="695712" cy="695712"/>
            </a:xfrm>
            <a:prstGeom prst="rect">
              <a:avLst/>
            </a:prstGeom>
          </p:spPr>
        </p:pic>
        <p:sp>
          <p:nvSpPr>
            <p:cNvPr id="39" name="Freeform: Shape 38">
              <a:extLst>
                <a:ext uri="{FF2B5EF4-FFF2-40B4-BE49-F238E27FC236}">
                  <a16:creationId xmlns:a16="http://schemas.microsoft.com/office/drawing/2014/main" id="{1D4BE702-B070-788F-A479-B363728898ED}"/>
                </a:ext>
              </a:extLst>
            </p:cNvPr>
            <p:cNvSpPr/>
            <p:nvPr/>
          </p:nvSpPr>
          <p:spPr>
            <a:xfrm>
              <a:off x="10537855" y="5222095"/>
              <a:ext cx="1932400"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marL="0" lvl="0" indent="0" algn="l" defTabSz="933450">
                <a:lnSpc>
                  <a:spcPct val="100000"/>
                </a:lnSpc>
                <a:spcBef>
                  <a:spcPct val="0"/>
                </a:spcBef>
                <a:spcAft>
                  <a:spcPct val="35000"/>
                </a:spcAft>
                <a:buNone/>
              </a:pPr>
              <a:r>
                <a:rPr lang="en-US" sz="2100" b="1" kern="1200">
                  <a:latin typeface="Calibri" panose="020F0502020204030204"/>
                  <a:ea typeface="+mn-ea"/>
                  <a:cs typeface="+mn-cs"/>
                </a:rPr>
                <a:t>Hong Kong  Sourcing Office </a:t>
              </a:r>
            </a:p>
          </p:txBody>
        </p:sp>
      </p:grpSp>
      <p:sp>
        <p:nvSpPr>
          <p:cNvPr id="53" name="Rectangle 52" descr="Upward trend">
            <a:extLst>
              <a:ext uri="{FF2B5EF4-FFF2-40B4-BE49-F238E27FC236}">
                <a16:creationId xmlns:a16="http://schemas.microsoft.com/office/drawing/2014/main" id="{76A18E2F-53C5-B0BE-9687-EFFEF86087D3}"/>
              </a:ext>
            </a:extLst>
          </p:cNvPr>
          <p:cNvSpPr/>
          <p:nvPr/>
        </p:nvSpPr>
        <p:spPr>
          <a:xfrm>
            <a:off x="5163278" y="5844039"/>
            <a:ext cx="415648" cy="41564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Tree>
    <p:extLst>
      <p:ext uri="{BB962C8B-B14F-4D97-AF65-F5344CB8AC3E}">
        <p14:creationId xmlns:p14="http://schemas.microsoft.com/office/powerpoint/2010/main" val="3924468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85C96FB-BFE7-4385-3D69-A8C5D3236442}"/>
            </a:ext>
          </a:extLst>
        </p:cNvPr>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20618FE3-4A5D-E19E-BD55-76106B5CA3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25347"/>
            <a:ext cx="12192000" cy="2901820"/>
          </a:xfrm>
          <a:prstGeom prst="rect">
            <a:avLst/>
          </a:prstGeom>
        </p:spPr>
      </p:pic>
      <p:grpSp>
        <p:nvGrpSpPr>
          <p:cNvPr id="6" name="Group 5">
            <a:extLst>
              <a:ext uri="{FF2B5EF4-FFF2-40B4-BE49-F238E27FC236}">
                <a16:creationId xmlns:a16="http://schemas.microsoft.com/office/drawing/2014/main" id="{9D898B7E-9BE8-4D18-AB25-EEDD4A330FD6}"/>
              </a:ext>
            </a:extLst>
          </p:cNvPr>
          <p:cNvGrpSpPr/>
          <p:nvPr/>
        </p:nvGrpSpPr>
        <p:grpSpPr>
          <a:xfrm>
            <a:off x="760193" y="1371196"/>
            <a:ext cx="7367807" cy="2824375"/>
            <a:chOff x="760193" y="1371196"/>
            <a:chExt cx="7367807" cy="2824375"/>
          </a:xfrm>
        </p:grpSpPr>
        <p:sp>
          <p:nvSpPr>
            <p:cNvPr id="7" name="Subtitle 2">
              <a:extLst>
                <a:ext uri="{FF2B5EF4-FFF2-40B4-BE49-F238E27FC236}">
                  <a16:creationId xmlns:a16="http://schemas.microsoft.com/office/drawing/2014/main" id="{6FAF531D-4263-E230-F823-FD2173DC5218}"/>
                </a:ext>
              </a:extLst>
            </p:cNvPr>
            <p:cNvSpPr txBox="1">
              <a:spLocks/>
            </p:cNvSpPr>
            <p:nvPr userDrawn="1"/>
          </p:nvSpPr>
          <p:spPr>
            <a:xfrm>
              <a:off x="1158261" y="2539809"/>
              <a:ext cx="6790534" cy="1655762"/>
            </a:xfrm>
            <a:prstGeom prst="rect">
              <a:avLst/>
            </a:prstGeom>
            <a:noFill/>
          </p:spPr>
          <p:txBody>
            <a:bodyPr>
              <a:normAutofit/>
            </a:bodyPr>
            <a:lstStyle>
              <a:lvl1pPr marL="0" indent="0" algn="r" defTabSz="914400" rtl="0" eaLnBrk="1" latinLnBrk="0" hangingPunct="1">
                <a:lnSpc>
                  <a:spcPct val="90000"/>
                </a:lnSpc>
                <a:spcBef>
                  <a:spcPts val="1000"/>
                </a:spcBef>
                <a:buFont typeface="Arial" panose="020B0604020202020204" pitchFamily="34" charset="0"/>
                <a:buNone/>
                <a:defRPr sz="4400" b="1" kern="1200">
                  <a:solidFill>
                    <a:schemeClr val="bg1">
                      <a:lumMod val="50000"/>
                    </a:schemeClr>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solidFill>
                    <a:schemeClr val="bg1"/>
                  </a:solidFill>
                  <a:latin typeface="Calibri Light" panose="020F0302020204030204" pitchFamily="34" charset="0"/>
                  <a:ea typeface="Calibri Light" panose="020F0302020204030204" pitchFamily="34" charset="0"/>
                  <a:cs typeface="Calibri Light" panose="020F0302020204030204" pitchFamily="34" charset="0"/>
                </a:rPr>
                <a:t>Annual General Meeting  </a:t>
              </a:r>
            </a:p>
            <a:p>
              <a:r>
                <a:rPr lang="en-US">
                  <a:solidFill>
                    <a:schemeClr val="bg1"/>
                  </a:solidFill>
                  <a:latin typeface="Calibri Light" panose="020F0302020204030204" pitchFamily="34" charset="0"/>
                  <a:ea typeface="Calibri Light" panose="020F0302020204030204" pitchFamily="34" charset="0"/>
                  <a:cs typeface="Calibri Light" panose="020F0302020204030204" pitchFamily="34" charset="0"/>
                </a:rPr>
                <a:t>17</a:t>
              </a:r>
              <a:r>
                <a:rPr lang="en-US" baseline="3000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th</a:t>
              </a:r>
              <a:r>
                <a:rPr lang="en-US">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June 2026</a:t>
              </a:r>
              <a:endParaRPr lang="en-GB">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8" name="Picture 7" descr="Logo&#10;&#10;Description automatically generated">
              <a:extLst>
                <a:ext uri="{FF2B5EF4-FFF2-40B4-BE49-F238E27FC236}">
                  <a16:creationId xmlns:a16="http://schemas.microsoft.com/office/drawing/2014/main" id="{54A49D1E-02D4-1607-E55E-A613D1938C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0193" y="1371196"/>
              <a:ext cx="7009396" cy="1261690"/>
            </a:xfrm>
            <a:prstGeom prst="rect">
              <a:avLst/>
            </a:prstGeom>
          </p:spPr>
        </p:pic>
        <p:cxnSp>
          <p:nvCxnSpPr>
            <p:cNvPr id="9" name="Straight Connector 8">
              <a:extLst>
                <a:ext uri="{FF2B5EF4-FFF2-40B4-BE49-F238E27FC236}">
                  <a16:creationId xmlns:a16="http://schemas.microsoft.com/office/drawing/2014/main" id="{1D15D22A-7ECB-0122-6F0B-D6EF8BF0D09C}"/>
                </a:ext>
              </a:extLst>
            </p:cNvPr>
            <p:cNvCxnSpPr>
              <a:cxnSpLocks/>
            </p:cNvCxnSpPr>
            <p:nvPr userDrawn="1"/>
          </p:nvCxnSpPr>
          <p:spPr>
            <a:xfrm>
              <a:off x="8128000" y="1722959"/>
              <a:ext cx="0" cy="2142836"/>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253680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32DBE68C25D8419359D7D1F3E58013" ma:contentTypeVersion="10" ma:contentTypeDescription="Create a new document." ma:contentTypeScope="" ma:versionID="4d91210e79d6538fdaae10e00e1fb290">
  <xsd:schema xmlns:xsd="http://www.w3.org/2001/XMLSchema" xmlns:xs="http://www.w3.org/2001/XMLSchema" xmlns:p="http://schemas.microsoft.com/office/2006/metadata/properties" xmlns:ns2="97b6f756-e2cc-43ae-bd5a-3ecd34c079dc" targetNamespace="http://schemas.microsoft.com/office/2006/metadata/properties" ma:root="true" ma:fieldsID="9e880156a5fb2a82f6d6a6b8d95d52f8" ns2:_="">
    <xsd:import namespace="97b6f756-e2cc-43ae-bd5a-3ecd34c079d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b6f756-e2cc-43ae-bd5a-3ecd34c079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B58CA1-9810-4579-B5D5-88ABE8F65400}">
  <ds:schemaRefs>
    <ds:schemaRef ds:uri="97b6f756-e2cc-43ae-bd5a-3ecd34c079d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7252CE8-75E8-47BD-A7A2-425F3981E8C4}">
  <ds:schemaRefs>
    <ds:schemaRef ds:uri="97b6f756-e2cc-43ae-bd5a-3ecd34c079d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6BE294B-6A93-482D-A6D2-128BCDB86D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58</TotalTime>
  <Words>791</Words>
  <Application>Microsoft Office PowerPoint</Application>
  <PresentationFormat>Widescreen</PresentationFormat>
  <Paragraphs>91</Paragraphs>
  <Slides>11</Slides>
  <Notes>0</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11</vt:i4>
      </vt:variant>
    </vt:vector>
  </HeadingPairs>
  <TitlesOfParts>
    <vt:vector size="26" baseType="lpstr">
      <vt:lpstr>Aptos</vt:lpstr>
      <vt:lpstr>Aptos Display</vt:lpstr>
      <vt:lpstr>Arial</vt:lpstr>
      <vt:lpstr>Calibri</vt:lpstr>
      <vt:lpstr>Calibri Light</vt:lpstr>
      <vt:lpstr>Century Gothic</vt:lpstr>
      <vt:lpstr>GT America</vt:lpstr>
      <vt:lpstr>Merriweather</vt:lpstr>
      <vt:lpstr>Open Sans</vt:lpstr>
      <vt:lpstr>proxima-nova</vt:lpstr>
      <vt:lpstr>Roboto</vt:lpstr>
      <vt:lpstr>Office Theme</vt:lpstr>
      <vt:lpstr>3_Custom Design</vt:lpstr>
      <vt:lpstr>2_Custom Design</vt:lpstr>
      <vt:lpstr>4_Custom Design</vt:lpstr>
      <vt:lpstr>PowerPoint Presentation</vt:lpstr>
      <vt:lpstr>AGENDA </vt:lpstr>
      <vt:lpstr>PowerPoint Presentation</vt:lpstr>
      <vt:lpstr>Retail &amp; Market Landscape</vt:lpstr>
      <vt:lpstr>Economic Outlook</vt:lpstr>
      <vt:lpstr>Toys, Sports &amp; Leisure   </vt:lpstr>
      <vt:lpstr>Bikes  </vt:lpstr>
      <vt:lpstr>Golf  </vt:lpstr>
      <vt:lpstr>Home &amp; Garden   </vt:lpstr>
      <vt:lpstr>Summary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Charlie Foulkes</dc:creator>
  <cp:lastModifiedBy>Charlie Foulkes</cp:lastModifiedBy>
  <cp:revision>35</cp:revision>
  <dcterms:created xsi:type="dcterms:W3CDTF">2025-09-24T13:02:34Z</dcterms:created>
  <dcterms:modified xsi:type="dcterms:W3CDTF">2026-07-21T11:15:43Z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0x010100E132DBE68C25D8419359D7D1F3E58013</vt:lpwstr>
  </property>
</Properties>
</file>